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handoutMasterIdLst>
    <p:handoutMasterId r:id="rId52"/>
  </p:handoutMasterIdLst>
  <p:sldIdLst>
    <p:sldId id="381" r:id="rId5"/>
    <p:sldId id="391" r:id="rId6"/>
    <p:sldId id="384" r:id="rId7"/>
    <p:sldId id="385" r:id="rId8"/>
    <p:sldId id="386" r:id="rId9"/>
    <p:sldId id="387" r:id="rId10"/>
    <p:sldId id="388" r:id="rId11"/>
    <p:sldId id="389" r:id="rId12"/>
    <p:sldId id="390" r:id="rId13"/>
    <p:sldId id="371" r:id="rId14"/>
    <p:sldId id="370" r:id="rId15"/>
    <p:sldId id="372" r:id="rId16"/>
    <p:sldId id="382" r:id="rId17"/>
    <p:sldId id="383" r:id="rId18"/>
    <p:sldId id="350" r:id="rId19"/>
    <p:sldId id="373" r:id="rId20"/>
    <p:sldId id="392" r:id="rId21"/>
    <p:sldId id="369" r:id="rId22"/>
    <p:sldId id="367" r:id="rId23"/>
    <p:sldId id="311" r:id="rId24"/>
    <p:sldId id="265" r:id="rId25"/>
    <p:sldId id="266" r:id="rId26"/>
    <p:sldId id="298" r:id="rId27"/>
    <p:sldId id="301" r:id="rId28"/>
    <p:sldId id="331" r:id="rId29"/>
    <p:sldId id="269" r:id="rId30"/>
    <p:sldId id="297" r:id="rId31"/>
    <p:sldId id="343" r:id="rId32"/>
    <p:sldId id="344" r:id="rId33"/>
    <p:sldId id="345" r:id="rId34"/>
    <p:sldId id="355" r:id="rId35"/>
    <p:sldId id="348" r:id="rId36"/>
    <p:sldId id="376" r:id="rId37"/>
    <p:sldId id="377" r:id="rId38"/>
    <p:sldId id="378" r:id="rId39"/>
    <p:sldId id="379" r:id="rId40"/>
    <p:sldId id="399" r:id="rId41"/>
    <p:sldId id="400" r:id="rId42"/>
    <p:sldId id="401" r:id="rId43"/>
    <p:sldId id="402" r:id="rId44"/>
    <p:sldId id="398" r:id="rId45"/>
    <p:sldId id="394" r:id="rId46"/>
    <p:sldId id="395" r:id="rId47"/>
    <p:sldId id="396" r:id="rId48"/>
    <p:sldId id="397" r:id="rId49"/>
    <p:sldId id="380" r:id="rId5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ustomXml" Target="../customXml/item4.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0648F-D934-4027-B6D3-F9AA359673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aa-ET"/>
          </a:p>
        </p:txBody>
      </p:sp>
      <p:sp>
        <p:nvSpPr>
          <p:cNvPr id="3" name="Date Placeholder 2">
            <a:extLst>
              <a:ext uri="{FF2B5EF4-FFF2-40B4-BE49-F238E27FC236}">
                <a16:creationId xmlns:a16="http://schemas.microsoft.com/office/drawing/2014/main" id="{74A841E6-3927-415B-814A-62E08DC719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7692D28-7CEC-4336-A620-7C888B82B5C3}" type="datetimeFigureOut">
              <a:rPr lang="LID4096"/>
              <a:pPr>
                <a:defRPr/>
              </a:pPr>
              <a:t>01/24/2022</a:t>
            </a:fld>
            <a:endParaRPr lang="aa-ET"/>
          </a:p>
        </p:txBody>
      </p:sp>
      <p:sp>
        <p:nvSpPr>
          <p:cNvPr id="4" name="Footer Placeholder 3">
            <a:extLst>
              <a:ext uri="{FF2B5EF4-FFF2-40B4-BE49-F238E27FC236}">
                <a16:creationId xmlns:a16="http://schemas.microsoft.com/office/drawing/2014/main" id="{DC85AD96-E513-4013-B5BA-1575C17617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aa-ET"/>
          </a:p>
        </p:txBody>
      </p:sp>
      <p:sp>
        <p:nvSpPr>
          <p:cNvPr id="5" name="Slide Number Placeholder 4">
            <a:extLst>
              <a:ext uri="{FF2B5EF4-FFF2-40B4-BE49-F238E27FC236}">
                <a16:creationId xmlns:a16="http://schemas.microsoft.com/office/drawing/2014/main" id="{C58AB568-D5B4-4562-9F68-CE8CD324B4A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35DED3-C230-4064-AD72-A01E96FB84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0BC7D5-BD58-408B-8A88-CBF4FA5C2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aa-ET"/>
          </a:p>
        </p:txBody>
      </p:sp>
      <p:sp>
        <p:nvSpPr>
          <p:cNvPr id="3" name="Date Placeholder 2">
            <a:extLst>
              <a:ext uri="{FF2B5EF4-FFF2-40B4-BE49-F238E27FC236}">
                <a16:creationId xmlns:a16="http://schemas.microsoft.com/office/drawing/2014/main" id="{24B1EB53-031D-4E9E-978F-0A4D297F566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025B74F-086B-4145-98F9-DF4C1A1CBDF1}" type="datetimeFigureOut">
              <a:rPr lang="LID4096"/>
              <a:pPr>
                <a:defRPr/>
              </a:pPr>
              <a:t>01/24/2022</a:t>
            </a:fld>
            <a:endParaRPr lang="aa-ET"/>
          </a:p>
        </p:txBody>
      </p:sp>
      <p:sp>
        <p:nvSpPr>
          <p:cNvPr id="4" name="Slide Image Placeholder 3">
            <a:extLst>
              <a:ext uri="{FF2B5EF4-FFF2-40B4-BE49-F238E27FC236}">
                <a16:creationId xmlns:a16="http://schemas.microsoft.com/office/drawing/2014/main" id="{859789D7-F68C-4860-AE8A-67B95843413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aa-ET" noProof="0"/>
          </a:p>
        </p:txBody>
      </p:sp>
      <p:sp>
        <p:nvSpPr>
          <p:cNvPr id="5" name="Notes Placeholder 4">
            <a:extLst>
              <a:ext uri="{FF2B5EF4-FFF2-40B4-BE49-F238E27FC236}">
                <a16:creationId xmlns:a16="http://schemas.microsoft.com/office/drawing/2014/main" id="{51CAFE7C-77E9-4E1F-8D86-C6803C0076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aa-ET" noProof="0"/>
          </a:p>
        </p:txBody>
      </p:sp>
      <p:sp>
        <p:nvSpPr>
          <p:cNvPr id="6" name="Footer Placeholder 5">
            <a:extLst>
              <a:ext uri="{FF2B5EF4-FFF2-40B4-BE49-F238E27FC236}">
                <a16:creationId xmlns:a16="http://schemas.microsoft.com/office/drawing/2014/main" id="{08F8782C-C4B1-4C59-AFDA-6A14AA9D785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aa-ET"/>
          </a:p>
        </p:txBody>
      </p:sp>
      <p:sp>
        <p:nvSpPr>
          <p:cNvPr id="7" name="Slide Number Placeholder 6">
            <a:extLst>
              <a:ext uri="{FF2B5EF4-FFF2-40B4-BE49-F238E27FC236}">
                <a16:creationId xmlns:a16="http://schemas.microsoft.com/office/drawing/2014/main" id="{E7EFA4E6-64C4-438C-9A30-815C76219FF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FD6D2EC-29E3-43CE-8A5A-9D7D987EB4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A salad sitting on top of a stove&#10;&#10;Description automatically generated">
            <a:extLst>
              <a:ext uri="{FF2B5EF4-FFF2-40B4-BE49-F238E27FC236}">
                <a16:creationId xmlns:a16="http://schemas.microsoft.com/office/drawing/2014/main" id="{CA531214-F81D-4FC1-8CAA-430FA71232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0"/>
            <a:ext cx="1221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a-E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a-ET"/>
          </a:p>
        </p:txBody>
      </p:sp>
      <p:sp>
        <p:nvSpPr>
          <p:cNvPr id="5" name="Date Placeholder 3">
            <a:extLst>
              <a:ext uri="{FF2B5EF4-FFF2-40B4-BE49-F238E27FC236}">
                <a16:creationId xmlns:a16="http://schemas.microsoft.com/office/drawing/2014/main" id="{F01C8356-7DF6-4D2D-8406-921357FB4EBA}"/>
              </a:ext>
            </a:extLst>
          </p:cNvPr>
          <p:cNvSpPr>
            <a:spLocks noGrp="1"/>
          </p:cNvSpPr>
          <p:nvPr>
            <p:ph type="dt" sz="half" idx="10"/>
          </p:nvPr>
        </p:nvSpPr>
        <p:spPr/>
        <p:txBody>
          <a:bodyPr/>
          <a:lstStyle>
            <a:lvl1pPr>
              <a:defRPr/>
            </a:lvl1pPr>
          </a:lstStyle>
          <a:p>
            <a:pPr>
              <a:defRPr/>
            </a:pPr>
            <a:fld id="{176FC51E-22DE-40BB-BAE2-E0CAB7192031}" type="datetime1">
              <a:rPr lang="en-US"/>
              <a:pPr>
                <a:defRPr/>
              </a:pPr>
              <a:t>1/24/2022</a:t>
            </a:fld>
            <a:endParaRPr lang="aa-ET"/>
          </a:p>
        </p:txBody>
      </p:sp>
      <p:sp>
        <p:nvSpPr>
          <p:cNvPr id="6" name="Footer Placeholder 4">
            <a:extLst>
              <a:ext uri="{FF2B5EF4-FFF2-40B4-BE49-F238E27FC236}">
                <a16:creationId xmlns:a16="http://schemas.microsoft.com/office/drawing/2014/main" id="{4C795F84-A5BB-49D7-8581-FC15263D7FFA}"/>
              </a:ext>
            </a:extLst>
          </p:cNvPr>
          <p:cNvSpPr>
            <a:spLocks noGrp="1"/>
          </p:cNvSpPr>
          <p:nvPr>
            <p:ph type="ftr" sz="quarter" idx="11"/>
          </p:nvPr>
        </p:nvSpPr>
        <p:spPr/>
        <p:txBody>
          <a:bodyPr/>
          <a:lstStyle>
            <a:lvl1pPr>
              <a:defRPr/>
            </a:lvl1pPr>
          </a:lstStyle>
          <a:p>
            <a:pPr>
              <a:defRPr/>
            </a:pPr>
            <a:endParaRPr lang="aa-ET"/>
          </a:p>
        </p:txBody>
      </p:sp>
      <p:sp>
        <p:nvSpPr>
          <p:cNvPr id="7" name="Slide Number Placeholder 5">
            <a:extLst>
              <a:ext uri="{FF2B5EF4-FFF2-40B4-BE49-F238E27FC236}">
                <a16:creationId xmlns:a16="http://schemas.microsoft.com/office/drawing/2014/main" id="{8A173D8D-F26C-4B9D-839D-585615477F35}"/>
              </a:ext>
            </a:extLst>
          </p:cNvPr>
          <p:cNvSpPr>
            <a:spLocks noGrp="1"/>
          </p:cNvSpPr>
          <p:nvPr>
            <p:ph type="sldNum" sz="quarter" idx="12"/>
          </p:nvPr>
        </p:nvSpPr>
        <p:spPr/>
        <p:txBody>
          <a:bodyPr/>
          <a:lstStyle>
            <a:lvl1pPr>
              <a:defRPr/>
            </a:lvl1pPr>
          </a:lstStyle>
          <a:p>
            <a:pPr>
              <a:defRPr/>
            </a:pPr>
            <a:fld id="{810ACD14-D505-4BCE-B3F1-E59BB0FBC325}" type="slidenum">
              <a:rPr lang="en-US" altLang="en-US"/>
              <a:pPr>
                <a:defRPr/>
              </a:pPr>
              <a:t>‹#›</a:t>
            </a:fld>
            <a:endParaRPr lang="en-US" altLang="en-US"/>
          </a:p>
        </p:txBody>
      </p:sp>
    </p:spTree>
    <p:extLst>
      <p:ext uri="{BB962C8B-B14F-4D97-AF65-F5344CB8AC3E}">
        <p14:creationId xmlns:p14="http://schemas.microsoft.com/office/powerpoint/2010/main" val="164699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0" descr="Logo&#10;&#10;Description automatically generated">
            <a:extLst>
              <a:ext uri="{FF2B5EF4-FFF2-40B4-BE49-F238E27FC236}">
                <a16:creationId xmlns:a16="http://schemas.microsoft.com/office/drawing/2014/main" id="{D25D0E46-E9CC-4D4D-B768-8044A29DD7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136525"/>
            <a:ext cx="15017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aa-E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3">
            <a:extLst>
              <a:ext uri="{FF2B5EF4-FFF2-40B4-BE49-F238E27FC236}">
                <a16:creationId xmlns:a16="http://schemas.microsoft.com/office/drawing/2014/main" id="{3DEC898B-DD1A-4F8A-9768-C19F5338B675}"/>
              </a:ext>
            </a:extLst>
          </p:cNvPr>
          <p:cNvSpPr>
            <a:spLocks noGrp="1"/>
          </p:cNvSpPr>
          <p:nvPr>
            <p:ph type="dt" sz="half" idx="10"/>
          </p:nvPr>
        </p:nvSpPr>
        <p:spPr/>
        <p:txBody>
          <a:bodyPr/>
          <a:lstStyle>
            <a:lvl1pPr>
              <a:defRPr/>
            </a:lvl1pPr>
          </a:lstStyle>
          <a:p>
            <a:pPr>
              <a:defRPr/>
            </a:pPr>
            <a:fld id="{F9CACBBF-A51F-4DBB-9E2C-A5F25C073922}" type="datetime1">
              <a:rPr lang="en-US"/>
              <a:pPr>
                <a:defRPr/>
              </a:pPr>
              <a:t>1/24/2022</a:t>
            </a:fld>
            <a:endParaRPr lang="aa-ET"/>
          </a:p>
        </p:txBody>
      </p:sp>
      <p:sp>
        <p:nvSpPr>
          <p:cNvPr id="6" name="Footer Placeholder 4">
            <a:extLst>
              <a:ext uri="{FF2B5EF4-FFF2-40B4-BE49-F238E27FC236}">
                <a16:creationId xmlns:a16="http://schemas.microsoft.com/office/drawing/2014/main" id="{B8802928-3033-4F61-BB9E-C581CC76E583}"/>
              </a:ext>
            </a:extLst>
          </p:cNvPr>
          <p:cNvSpPr>
            <a:spLocks noGrp="1"/>
          </p:cNvSpPr>
          <p:nvPr>
            <p:ph type="ftr" sz="quarter" idx="11"/>
          </p:nvPr>
        </p:nvSpPr>
        <p:spPr/>
        <p:txBody>
          <a:bodyPr/>
          <a:lstStyle>
            <a:lvl1pPr>
              <a:defRPr/>
            </a:lvl1pPr>
          </a:lstStyle>
          <a:p>
            <a:pPr>
              <a:defRPr/>
            </a:pPr>
            <a:endParaRPr lang="aa-ET"/>
          </a:p>
        </p:txBody>
      </p:sp>
      <p:sp>
        <p:nvSpPr>
          <p:cNvPr id="7" name="Slide Number Placeholder 5">
            <a:extLst>
              <a:ext uri="{FF2B5EF4-FFF2-40B4-BE49-F238E27FC236}">
                <a16:creationId xmlns:a16="http://schemas.microsoft.com/office/drawing/2014/main" id="{2FEED82D-EBEB-49EF-A56E-2F5CD6CC91F9}"/>
              </a:ext>
            </a:extLst>
          </p:cNvPr>
          <p:cNvSpPr>
            <a:spLocks noGrp="1"/>
          </p:cNvSpPr>
          <p:nvPr>
            <p:ph type="sldNum" sz="quarter" idx="12"/>
          </p:nvPr>
        </p:nvSpPr>
        <p:spPr/>
        <p:txBody>
          <a:bodyPr/>
          <a:lstStyle>
            <a:lvl1pPr>
              <a:defRPr/>
            </a:lvl1pPr>
          </a:lstStyle>
          <a:p>
            <a:pPr>
              <a:defRPr/>
            </a:pPr>
            <a:fld id="{BD9C8BC7-8AE5-486E-A3CD-7A545A7E90B0}" type="slidenum">
              <a:rPr lang="en-US" altLang="en-US"/>
              <a:pPr>
                <a:defRPr/>
              </a:pPr>
              <a:t>‹#›</a:t>
            </a:fld>
            <a:endParaRPr lang="en-US" altLang="en-US"/>
          </a:p>
        </p:txBody>
      </p:sp>
    </p:spTree>
    <p:extLst>
      <p:ext uri="{BB962C8B-B14F-4D97-AF65-F5344CB8AC3E}">
        <p14:creationId xmlns:p14="http://schemas.microsoft.com/office/powerpoint/2010/main" val="277582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0" descr="Logo&#10;&#10;Description automatically generated">
            <a:extLst>
              <a:ext uri="{FF2B5EF4-FFF2-40B4-BE49-F238E27FC236}">
                <a16:creationId xmlns:a16="http://schemas.microsoft.com/office/drawing/2014/main" id="{5E06CD7E-C041-472A-A86A-FA22DBF294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136525"/>
            <a:ext cx="15017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3">
            <a:extLst>
              <a:ext uri="{FF2B5EF4-FFF2-40B4-BE49-F238E27FC236}">
                <a16:creationId xmlns:a16="http://schemas.microsoft.com/office/drawing/2014/main" id="{8A140C3B-D274-4C57-B7AD-3001AC7BA1EB}"/>
              </a:ext>
            </a:extLst>
          </p:cNvPr>
          <p:cNvSpPr>
            <a:spLocks noGrp="1"/>
          </p:cNvSpPr>
          <p:nvPr>
            <p:ph type="dt" sz="half" idx="10"/>
          </p:nvPr>
        </p:nvSpPr>
        <p:spPr/>
        <p:txBody>
          <a:bodyPr/>
          <a:lstStyle>
            <a:lvl1pPr>
              <a:defRPr/>
            </a:lvl1pPr>
          </a:lstStyle>
          <a:p>
            <a:pPr>
              <a:defRPr/>
            </a:pPr>
            <a:fld id="{8CC4688D-23DC-46F4-8E6E-73271FEF0609}" type="datetime1">
              <a:rPr lang="en-US"/>
              <a:pPr>
                <a:defRPr/>
              </a:pPr>
              <a:t>1/24/2022</a:t>
            </a:fld>
            <a:endParaRPr lang="aa-ET"/>
          </a:p>
        </p:txBody>
      </p:sp>
      <p:sp>
        <p:nvSpPr>
          <p:cNvPr id="6" name="Footer Placeholder 4">
            <a:extLst>
              <a:ext uri="{FF2B5EF4-FFF2-40B4-BE49-F238E27FC236}">
                <a16:creationId xmlns:a16="http://schemas.microsoft.com/office/drawing/2014/main" id="{54B05C73-5CBB-43CA-8468-D5ED3D24452B}"/>
              </a:ext>
            </a:extLst>
          </p:cNvPr>
          <p:cNvSpPr>
            <a:spLocks noGrp="1"/>
          </p:cNvSpPr>
          <p:nvPr>
            <p:ph type="ftr" sz="quarter" idx="11"/>
          </p:nvPr>
        </p:nvSpPr>
        <p:spPr/>
        <p:txBody>
          <a:bodyPr/>
          <a:lstStyle>
            <a:lvl1pPr>
              <a:defRPr/>
            </a:lvl1pPr>
          </a:lstStyle>
          <a:p>
            <a:pPr>
              <a:defRPr/>
            </a:pPr>
            <a:endParaRPr lang="aa-ET"/>
          </a:p>
        </p:txBody>
      </p:sp>
      <p:sp>
        <p:nvSpPr>
          <p:cNvPr id="7" name="Slide Number Placeholder 5">
            <a:extLst>
              <a:ext uri="{FF2B5EF4-FFF2-40B4-BE49-F238E27FC236}">
                <a16:creationId xmlns:a16="http://schemas.microsoft.com/office/drawing/2014/main" id="{15961B1E-7448-4069-AAFC-14BE8A9F25AD}"/>
              </a:ext>
            </a:extLst>
          </p:cNvPr>
          <p:cNvSpPr>
            <a:spLocks noGrp="1"/>
          </p:cNvSpPr>
          <p:nvPr>
            <p:ph type="sldNum" sz="quarter" idx="12"/>
          </p:nvPr>
        </p:nvSpPr>
        <p:spPr/>
        <p:txBody>
          <a:bodyPr/>
          <a:lstStyle>
            <a:lvl1pPr>
              <a:defRPr/>
            </a:lvl1pPr>
          </a:lstStyle>
          <a:p>
            <a:pPr>
              <a:defRPr/>
            </a:pPr>
            <a:fld id="{434D82E6-4E14-45DB-ABBC-1686D9073C3D}" type="slidenum">
              <a:rPr lang="en-US" altLang="en-US"/>
              <a:pPr>
                <a:defRPr/>
              </a:pPr>
              <a:t>‹#›</a:t>
            </a:fld>
            <a:endParaRPr lang="en-US" altLang="en-US"/>
          </a:p>
        </p:txBody>
      </p:sp>
    </p:spTree>
    <p:extLst>
      <p:ext uri="{BB962C8B-B14F-4D97-AF65-F5344CB8AC3E}">
        <p14:creationId xmlns:p14="http://schemas.microsoft.com/office/powerpoint/2010/main" val="158677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0" descr="Logo&#10;&#10;Description automatically generated">
            <a:extLst>
              <a:ext uri="{FF2B5EF4-FFF2-40B4-BE49-F238E27FC236}">
                <a16:creationId xmlns:a16="http://schemas.microsoft.com/office/drawing/2014/main" id="{9FE62537-1751-4AD8-A4DA-EDDF21EC37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136525"/>
            <a:ext cx="15017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77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Logo&#10;&#10;Description automatically generated">
            <a:extLst>
              <a:ext uri="{FF2B5EF4-FFF2-40B4-BE49-F238E27FC236}">
                <a16:creationId xmlns:a16="http://schemas.microsoft.com/office/drawing/2014/main" id="{9A7F678B-4879-4E9F-AD63-C77CB8BA97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136525"/>
            <a:ext cx="15017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8D14E09-93C5-4C76-BEFA-9EDF38D46B21}"/>
              </a:ext>
            </a:extLst>
          </p:cNvPr>
          <p:cNvSpPr>
            <a:spLocks noGrp="1"/>
          </p:cNvSpPr>
          <p:nvPr>
            <p:ph type="dt" sz="half" idx="10"/>
          </p:nvPr>
        </p:nvSpPr>
        <p:spPr/>
        <p:txBody>
          <a:bodyPr/>
          <a:lstStyle>
            <a:lvl1pPr>
              <a:defRPr/>
            </a:lvl1pPr>
          </a:lstStyle>
          <a:p>
            <a:pPr>
              <a:defRPr/>
            </a:pPr>
            <a:fld id="{5CE98EEE-802B-4B6D-8986-62B445587599}" type="datetime1">
              <a:rPr lang="en-US"/>
              <a:pPr>
                <a:defRPr/>
              </a:pPr>
              <a:t>1/24/2022</a:t>
            </a:fld>
            <a:endParaRPr lang="aa-ET"/>
          </a:p>
        </p:txBody>
      </p:sp>
      <p:sp>
        <p:nvSpPr>
          <p:cNvPr id="6" name="Footer Placeholder 4">
            <a:extLst>
              <a:ext uri="{FF2B5EF4-FFF2-40B4-BE49-F238E27FC236}">
                <a16:creationId xmlns:a16="http://schemas.microsoft.com/office/drawing/2014/main" id="{68AA34DA-581B-4D0F-A5D7-AA3EF4C5DA8A}"/>
              </a:ext>
            </a:extLst>
          </p:cNvPr>
          <p:cNvSpPr>
            <a:spLocks noGrp="1"/>
          </p:cNvSpPr>
          <p:nvPr>
            <p:ph type="ftr" sz="quarter" idx="11"/>
          </p:nvPr>
        </p:nvSpPr>
        <p:spPr/>
        <p:txBody>
          <a:bodyPr/>
          <a:lstStyle>
            <a:lvl1pPr>
              <a:defRPr/>
            </a:lvl1pPr>
          </a:lstStyle>
          <a:p>
            <a:pPr>
              <a:defRPr/>
            </a:pPr>
            <a:endParaRPr lang="aa-ET"/>
          </a:p>
        </p:txBody>
      </p:sp>
      <p:sp>
        <p:nvSpPr>
          <p:cNvPr id="7" name="Slide Number Placeholder 5">
            <a:extLst>
              <a:ext uri="{FF2B5EF4-FFF2-40B4-BE49-F238E27FC236}">
                <a16:creationId xmlns:a16="http://schemas.microsoft.com/office/drawing/2014/main" id="{8C1569CD-C03D-48F5-9E04-057EE36EC65B}"/>
              </a:ext>
            </a:extLst>
          </p:cNvPr>
          <p:cNvSpPr>
            <a:spLocks noGrp="1"/>
          </p:cNvSpPr>
          <p:nvPr>
            <p:ph type="sldNum" sz="quarter" idx="12"/>
          </p:nvPr>
        </p:nvSpPr>
        <p:spPr/>
        <p:txBody>
          <a:bodyPr/>
          <a:lstStyle>
            <a:lvl1pPr>
              <a:defRPr/>
            </a:lvl1pPr>
          </a:lstStyle>
          <a:p>
            <a:pPr>
              <a:defRPr/>
            </a:pPr>
            <a:fld id="{818DDE63-B59A-4541-96F8-976C4435F13D}" type="slidenum">
              <a:rPr lang="en-US" altLang="en-US"/>
              <a:pPr>
                <a:defRPr/>
              </a:pPr>
              <a:t>‹#›</a:t>
            </a:fld>
            <a:endParaRPr lang="en-US" altLang="en-US"/>
          </a:p>
        </p:txBody>
      </p:sp>
    </p:spTree>
    <p:extLst>
      <p:ext uri="{BB962C8B-B14F-4D97-AF65-F5344CB8AC3E}">
        <p14:creationId xmlns:p14="http://schemas.microsoft.com/office/powerpoint/2010/main" val="30166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0" descr="Logo&#10;&#10;Description automatically generated">
            <a:extLst>
              <a:ext uri="{FF2B5EF4-FFF2-40B4-BE49-F238E27FC236}">
                <a16:creationId xmlns:a16="http://schemas.microsoft.com/office/drawing/2014/main" id="{AEF0DE35-BC04-428F-86CB-758291C899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136525"/>
            <a:ext cx="15017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aa-E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Date Placeholder 3">
            <a:extLst>
              <a:ext uri="{FF2B5EF4-FFF2-40B4-BE49-F238E27FC236}">
                <a16:creationId xmlns:a16="http://schemas.microsoft.com/office/drawing/2014/main" id="{4DFE5153-FC1D-4E01-B931-62044F5B247F}"/>
              </a:ext>
            </a:extLst>
          </p:cNvPr>
          <p:cNvSpPr>
            <a:spLocks noGrp="1"/>
          </p:cNvSpPr>
          <p:nvPr>
            <p:ph type="dt" sz="half" idx="10"/>
          </p:nvPr>
        </p:nvSpPr>
        <p:spPr/>
        <p:txBody>
          <a:bodyPr/>
          <a:lstStyle>
            <a:lvl1pPr>
              <a:defRPr/>
            </a:lvl1pPr>
          </a:lstStyle>
          <a:p>
            <a:pPr>
              <a:defRPr/>
            </a:pPr>
            <a:fld id="{10172A4A-6331-44CE-B30D-24FC9FAF0A43}" type="datetime1">
              <a:rPr lang="en-US"/>
              <a:pPr>
                <a:defRPr/>
              </a:pPr>
              <a:t>1/24/2022</a:t>
            </a:fld>
            <a:endParaRPr lang="aa-ET"/>
          </a:p>
        </p:txBody>
      </p:sp>
      <p:sp>
        <p:nvSpPr>
          <p:cNvPr id="7" name="Footer Placeholder 4">
            <a:extLst>
              <a:ext uri="{FF2B5EF4-FFF2-40B4-BE49-F238E27FC236}">
                <a16:creationId xmlns:a16="http://schemas.microsoft.com/office/drawing/2014/main" id="{42FDC053-1D92-4BE4-A4F2-0E257EBF865C}"/>
              </a:ext>
            </a:extLst>
          </p:cNvPr>
          <p:cNvSpPr>
            <a:spLocks noGrp="1"/>
          </p:cNvSpPr>
          <p:nvPr>
            <p:ph type="ftr" sz="quarter" idx="11"/>
          </p:nvPr>
        </p:nvSpPr>
        <p:spPr/>
        <p:txBody>
          <a:bodyPr/>
          <a:lstStyle>
            <a:lvl1pPr>
              <a:defRPr/>
            </a:lvl1pPr>
          </a:lstStyle>
          <a:p>
            <a:pPr>
              <a:defRPr/>
            </a:pPr>
            <a:endParaRPr lang="aa-ET"/>
          </a:p>
        </p:txBody>
      </p:sp>
      <p:sp>
        <p:nvSpPr>
          <p:cNvPr id="8" name="Slide Number Placeholder 5">
            <a:extLst>
              <a:ext uri="{FF2B5EF4-FFF2-40B4-BE49-F238E27FC236}">
                <a16:creationId xmlns:a16="http://schemas.microsoft.com/office/drawing/2014/main" id="{9069BA4F-9207-455A-AEC4-5741D5E5DD6A}"/>
              </a:ext>
            </a:extLst>
          </p:cNvPr>
          <p:cNvSpPr>
            <a:spLocks noGrp="1"/>
          </p:cNvSpPr>
          <p:nvPr>
            <p:ph type="sldNum" sz="quarter" idx="12"/>
          </p:nvPr>
        </p:nvSpPr>
        <p:spPr/>
        <p:txBody>
          <a:bodyPr/>
          <a:lstStyle>
            <a:lvl1pPr>
              <a:defRPr/>
            </a:lvl1pPr>
          </a:lstStyle>
          <a:p>
            <a:pPr>
              <a:defRPr/>
            </a:pPr>
            <a:fld id="{9DC24F53-20AF-432B-BFB7-F6AB7A503AD5}" type="slidenum">
              <a:rPr lang="en-US" altLang="en-US"/>
              <a:pPr>
                <a:defRPr/>
              </a:pPr>
              <a:t>‹#›</a:t>
            </a:fld>
            <a:endParaRPr lang="en-US" altLang="en-US"/>
          </a:p>
        </p:txBody>
      </p:sp>
    </p:spTree>
    <p:extLst>
      <p:ext uri="{BB962C8B-B14F-4D97-AF65-F5344CB8AC3E}">
        <p14:creationId xmlns:p14="http://schemas.microsoft.com/office/powerpoint/2010/main" val="271794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Logo&#10;&#10;Description automatically generated">
            <a:extLst>
              <a:ext uri="{FF2B5EF4-FFF2-40B4-BE49-F238E27FC236}">
                <a16:creationId xmlns:a16="http://schemas.microsoft.com/office/drawing/2014/main" id="{E6FF9661-3037-4222-A07B-0B6526246D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136525"/>
            <a:ext cx="15017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8" name="Date Placeholder 3">
            <a:extLst>
              <a:ext uri="{FF2B5EF4-FFF2-40B4-BE49-F238E27FC236}">
                <a16:creationId xmlns:a16="http://schemas.microsoft.com/office/drawing/2014/main" id="{BE12DFD0-36B0-4DAC-BD93-55909E3A77C3}"/>
              </a:ext>
            </a:extLst>
          </p:cNvPr>
          <p:cNvSpPr>
            <a:spLocks noGrp="1"/>
          </p:cNvSpPr>
          <p:nvPr>
            <p:ph type="dt" sz="half" idx="10"/>
          </p:nvPr>
        </p:nvSpPr>
        <p:spPr/>
        <p:txBody>
          <a:bodyPr/>
          <a:lstStyle>
            <a:lvl1pPr>
              <a:defRPr/>
            </a:lvl1pPr>
          </a:lstStyle>
          <a:p>
            <a:pPr>
              <a:defRPr/>
            </a:pPr>
            <a:fld id="{D74C54DE-E460-4D1F-854A-7F7A37C791B2}" type="datetime1">
              <a:rPr lang="en-US"/>
              <a:pPr>
                <a:defRPr/>
              </a:pPr>
              <a:t>1/24/2022</a:t>
            </a:fld>
            <a:endParaRPr lang="aa-ET"/>
          </a:p>
        </p:txBody>
      </p:sp>
      <p:sp>
        <p:nvSpPr>
          <p:cNvPr id="9" name="Footer Placeholder 4">
            <a:extLst>
              <a:ext uri="{FF2B5EF4-FFF2-40B4-BE49-F238E27FC236}">
                <a16:creationId xmlns:a16="http://schemas.microsoft.com/office/drawing/2014/main" id="{2E87B0F4-C094-48D7-AE8F-95695888D1B5}"/>
              </a:ext>
            </a:extLst>
          </p:cNvPr>
          <p:cNvSpPr>
            <a:spLocks noGrp="1"/>
          </p:cNvSpPr>
          <p:nvPr>
            <p:ph type="ftr" sz="quarter" idx="11"/>
          </p:nvPr>
        </p:nvSpPr>
        <p:spPr/>
        <p:txBody>
          <a:bodyPr/>
          <a:lstStyle>
            <a:lvl1pPr>
              <a:defRPr/>
            </a:lvl1pPr>
          </a:lstStyle>
          <a:p>
            <a:pPr>
              <a:defRPr/>
            </a:pPr>
            <a:endParaRPr lang="aa-ET"/>
          </a:p>
        </p:txBody>
      </p:sp>
      <p:sp>
        <p:nvSpPr>
          <p:cNvPr id="10" name="Slide Number Placeholder 5">
            <a:extLst>
              <a:ext uri="{FF2B5EF4-FFF2-40B4-BE49-F238E27FC236}">
                <a16:creationId xmlns:a16="http://schemas.microsoft.com/office/drawing/2014/main" id="{D0D67D28-9C04-4688-B844-4381CDED2FC8}"/>
              </a:ext>
            </a:extLst>
          </p:cNvPr>
          <p:cNvSpPr>
            <a:spLocks noGrp="1"/>
          </p:cNvSpPr>
          <p:nvPr>
            <p:ph type="sldNum" sz="quarter" idx="12"/>
          </p:nvPr>
        </p:nvSpPr>
        <p:spPr/>
        <p:txBody>
          <a:bodyPr/>
          <a:lstStyle>
            <a:lvl1pPr>
              <a:defRPr/>
            </a:lvl1pPr>
          </a:lstStyle>
          <a:p>
            <a:pPr>
              <a:defRPr/>
            </a:pPr>
            <a:fld id="{AA4556E3-9E54-4FC3-9B4C-93C26911749E}" type="slidenum">
              <a:rPr lang="en-US" altLang="en-US"/>
              <a:pPr>
                <a:defRPr/>
              </a:pPr>
              <a:t>‹#›</a:t>
            </a:fld>
            <a:endParaRPr lang="en-US" altLang="en-US"/>
          </a:p>
        </p:txBody>
      </p:sp>
    </p:spTree>
    <p:extLst>
      <p:ext uri="{BB962C8B-B14F-4D97-AF65-F5344CB8AC3E}">
        <p14:creationId xmlns:p14="http://schemas.microsoft.com/office/powerpoint/2010/main" val="373755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Logo&#10;&#10;Description automatically generated">
            <a:extLst>
              <a:ext uri="{FF2B5EF4-FFF2-40B4-BE49-F238E27FC236}">
                <a16:creationId xmlns:a16="http://schemas.microsoft.com/office/drawing/2014/main" id="{9AE2E9F8-2BB0-4FEE-8CC8-FAF0C82449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136525"/>
            <a:ext cx="15017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aa-ET"/>
          </a:p>
        </p:txBody>
      </p:sp>
      <p:sp>
        <p:nvSpPr>
          <p:cNvPr id="4" name="Date Placeholder 3">
            <a:extLst>
              <a:ext uri="{FF2B5EF4-FFF2-40B4-BE49-F238E27FC236}">
                <a16:creationId xmlns:a16="http://schemas.microsoft.com/office/drawing/2014/main" id="{AEE57527-1E3D-44D7-84A4-EE0EE20AA5C3}"/>
              </a:ext>
            </a:extLst>
          </p:cNvPr>
          <p:cNvSpPr>
            <a:spLocks noGrp="1"/>
          </p:cNvSpPr>
          <p:nvPr>
            <p:ph type="dt" sz="half" idx="10"/>
          </p:nvPr>
        </p:nvSpPr>
        <p:spPr/>
        <p:txBody>
          <a:bodyPr/>
          <a:lstStyle>
            <a:lvl1pPr>
              <a:defRPr/>
            </a:lvl1pPr>
          </a:lstStyle>
          <a:p>
            <a:pPr>
              <a:defRPr/>
            </a:pPr>
            <a:fld id="{3BF77BCF-2320-43CE-873E-97440EB9E1E9}" type="datetime1">
              <a:rPr lang="en-US"/>
              <a:pPr>
                <a:defRPr/>
              </a:pPr>
              <a:t>1/24/2022</a:t>
            </a:fld>
            <a:endParaRPr lang="aa-ET"/>
          </a:p>
        </p:txBody>
      </p:sp>
      <p:sp>
        <p:nvSpPr>
          <p:cNvPr id="5" name="Footer Placeholder 4">
            <a:extLst>
              <a:ext uri="{FF2B5EF4-FFF2-40B4-BE49-F238E27FC236}">
                <a16:creationId xmlns:a16="http://schemas.microsoft.com/office/drawing/2014/main" id="{241105C8-FDF7-47B6-B178-085C6A05EE5D}"/>
              </a:ext>
            </a:extLst>
          </p:cNvPr>
          <p:cNvSpPr>
            <a:spLocks noGrp="1"/>
          </p:cNvSpPr>
          <p:nvPr>
            <p:ph type="ftr" sz="quarter" idx="11"/>
          </p:nvPr>
        </p:nvSpPr>
        <p:spPr/>
        <p:txBody>
          <a:bodyPr/>
          <a:lstStyle>
            <a:lvl1pPr>
              <a:defRPr/>
            </a:lvl1pPr>
          </a:lstStyle>
          <a:p>
            <a:pPr>
              <a:defRPr/>
            </a:pPr>
            <a:endParaRPr lang="aa-ET"/>
          </a:p>
        </p:txBody>
      </p:sp>
      <p:sp>
        <p:nvSpPr>
          <p:cNvPr id="6" name="Slide Number Placeholder 5">
            <a:extLst>
              <a:ext uri="{FF2B5EF4-FFF2-40B4-BE49-F238E27FC236}">
                <a16:creationId xmlns:a16="http://schemas.microsoft.com/office/drawing/2014/main" id="{E99006CA-F2BB-4530-9BCD-FAE2ECC9B4B0}"/>
              </a:ext>
            </a:extLst>
          </p:cNvPr>
          <p:cNvSpPr>
            <a:spLocks noGrp="1"/>
          </p:cNvSpPr>
          <p:nvPr>
            <p:ph type="sldNum" sz="quarter" idx="12"/>
          </p:nvPr>
        </p:nvSpPr>
        <p:spPr/>
        <p:txBody>
          <a:bodyPr/>
          <a:lstStyle>
            <a:lvl1pPr>
              <a:defRPr/>
            </a:lvl1pPr>
          </a:lstStyle>
          <a:p>
            <a:pPr>
              <a:defRPr/>
            </a:pPr>
            <a:fld id="{F32E75A0-7AA9-4FDA-BBE6-1B3FFFEE9C8C}" type="slidenum">
              <a:rPr lang="en-US" altLang="en-US"/>
              <a:pPr>
                <a:defRPr/>
              </a:pPr>
              <a:t>‹#›</a:t>
            </a:fld>
            <a:endParaRPr lang="en-US" altLang="en-US"/>
          </a:p>
        </p:txBody>
      </p:sp>
    </p:spTree>
    <p:extLst>
      <p:ext uri="{BB962C8B-B14F-4D97-AF65-F5344CB8AC3E}">
        <p14:creationId xmlns:p14="http://schemas.microsoft.com/office/powerpoint/2010/main" val="424262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Logo&#10;&#10;Description automatically generated">
            <a:extLst>
              <a:ext uri="{FF2B5EF4-FFF2-40B4-BE49-F238E27FC236}">
                <a16:creationId xmlns:a16="http://schemas.microsoft.com/office/drawing/2014/main" id="{BC7634E8-248C-4BEE-89AA-E92852202D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136525"/>
            <a:ext cx="15017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A46121CA-2334-45C9-9FA9-AEAE01CE7AC3}"/>
              </a:ext>
            </a:extLst>
          </p:cNvPr>
          <p:cNvSpPr>
            <a:spLocks noGrp="1"/>
          </p:cNvSpPr>
          <p:nvPr>
            <p:ph type="dt" sz="half" idx="10"/>
          </p:nvPr>
        </p:nvSpPr>
        <p:spPr/>
        <p:txBody>
          <a:bodyPr/>
          <a:lstStyle>
            <a:lvl1pPr>
              <a:defRPr/>
            </a:lvl1pPr>
          </a:lstStyle>
          <a:p>
            <a:pPr>
              <a:defRPr/>
            </a:pPr>
            <a:fld id="{B8D76565-506F-439C-A1C8-2E313D5D42EE}" type="datetime1">
              <a:rPr lang="en-US"/>
              <a:pPr>
                <a:defRPr/>
              </a:pPr>
              <a:t>1/24/2022</a:t>
            </a:fld>
            <a:endParaRPr lang="aa-ET"/>
          </a:p>
        </p:txBody>
      </p:sp>
      <p:sp>
        <p:nvSpPr>
          <p:cNvPr id="4" name="Footer Placeholder 4">
            <a:extLst>
              <a:ext uri="{FF2B5EF4-FFF2-40B4-BE49-F238E27FC236}">
                <a16:creationId xmlns:a16="http://schemas.microsoft.com/office/drawing/2014/main" id="{621165F9-6D4E-49BF-9C0F-CBC8C09B690A}"/>
              </a:ext>
            </a:extLst>
          </p:cNvPr>
          <p:cNvSpPr>
            <a:spLocks noGrp="1"/>
          </p:cNvSpPr>
          <p:nvPr>
            <p:ph type="ftr" sz="quarter" idx="11"/>
          </p:nvPr>
        </p:nvSpPr>
        <p:spPr/>
        <p:txBody>
          <a:bodyPr/>
          <a:lstStyle>
            <a:lvl1pPr>
              <a:defRPr/>
            </a:lvl1pPr>
          </a:lstStyle>
          <a:p>
            <a:pPr>
              <a:defRPr/>
            </a:pPr>
            <a:endParaRPr lang="aa-ET"/>
          </a:p>
        </p:txBody>
      </p:sp>
      <p:sp>
        <p:nvSpPr>
          <p:cNvPr id="5" name="Slide Number Placeholder 5">
            <a:extLst>
              <a:ext uri="{FF2B5EF4-FFF2-40B4-BE49-F238E27FC236}">
                <a16:creationId xmlns:a16="http://schemas.microsoft.com/office/drawing/2014/main" id="{0BA65308-4E6D-4005-8FFE-6060099D7294}"/>
              </a:ext>
            </a:extLst>
          </p:cNvPr>
          <p:cNvSpPr>
            <a:spLocks noGrp="1"/>
          </p:cNvSpPr>
          <p:nvPr>
            <p:ph type="sldNum" sz="quarter" idx="12"/>
          </p:nvPr>
        </p:nvSpPr>
        <p:spPr/>
        <p:txBody>
          <a:bodyPr/>
          <a:lstStyle>
            <a:lvl1pPr>
              <a:defRPr/>
            </a:lvl1pPr>
          </a:lstStyle>
          <a:p>
            <a:pPr>
              <a:defRPr/>
            </a:pPr>
            <a:fld id="{45E6AF08-2E55-4CFA-B4F8-8E6DE934A98B}" type="slidenum">
              <a:rPr lang="en-US" altLang="en-US"/>
              <a:pPr>
                <a:defRPr/>
              </a:pPr>
              <a:t>‹#›</a:t>
            </a:fld>
            <a:endParaRPr lang="en-US" altLang="en-US"/>
          </a:p>
        </p:txBody>
      </p:sp>
    </p:spTree>
    <p:extLst>
      <p:ext uri="{BB962C8B-B14F-4D97-AF65-F5344CB8AC3E}">
        <p14:creationId xmlns:p14="http://schemas.microsoft.com/office/powerpoint/2010/main" val="298484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0" descr="Logo&#10;&#10;Description automatically generated">
            <a:extLst>
              <a:ext uri="{FF2B5EF4-FFF2-40B4-BE49-F238E27FC236}">
                <a16:creationId xmlns:a16="http://schemas.microsoft.com/office/drawing/2014/main" id="{65EF08EA-BBDC-4E8E-A906-6F8E1598F4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136525"/>
            <a:ext cx="15017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3">
            <a:extLst>
              <a:ext uri="{FF2B5EF4-FFF2-40B4-BE49-F238E27FC236}">
                <a16:creationId xmlns:a16="http://schemas.microsoft.com/office/drawing/2014/main" id="{D16DF671-913A-406A-871A-CCC858E1AD37}"/>
              </a:ext>
            </a:extLst>
          </p:cNvPr>
          <p:cNvSpPr>
            <a:spLocks noGrp="1"/>
          </p:cNvSpPr>
          <p:nvPr>
            <p:ph type="dt" sz="half" idx="10"/>
          </p:nvPr>
        </p:nvSpPr>
        <p:spPr/>
        <p:txBody>
          <a:bodyPr/>
          <a:lstStyle>
            <a:lvl1pPr>
              <a:defRPr/>
            </a:lvl1pPr>
          </a:lstStyle>
          <a:p>
            <a:pPr>
              <a:defRPr/>
            </a:pPr>
            <a:fld id="{276D410A-594E-46B4-8F31-641088A82B70}" type="datetime1">
              <a:rPr lang="en-US"/>
              <a:pPr>
                <a:defRPr/>
              </a:pPr>
              <a:t>1/24/2022</a:t>
            </a:fld>
            <a:endParaRPr lang="aa-ET"/>
          </a:p>
        </p:txBody>
      </p:sp>
      <p:sp>
        <p:nvSpPr>
          <p:cNvPr id="7" name="Footer Placeholder 4">
            <a:extLst>
              <a:ext uri="{FF2B5EF4-FFF2-40B4-BE49-F238E27FC236}">
                <a16:creationId xmlns:a16="http://schemas.microsoft.com/office/drawing/2014/main" id="{4A8A81DB-DFFE-4884-9434-B57C402D93C3}"/>
              </a:ext>
            </a:extLst>
          </p:cNvPr>
          <p:cNvSpPr>
            <a:spLocks noGrp="1"/>
          </p:cNvSpPr>
          <p:nvPr>
            <p:ph type="ftr" sz="quarter" idx="11"/>
          </p:nvPr>
        </p:nvSpPr>
        <p:spPr/>
        <p:txBody>
          <a:bodyPr/>
          <a:lstStyle>
            <a:lvl1pPr>
              <a:defRPr/>
            </a:lvl1pPr>
          </a:lstStyle>
          <a:p>
            <a:pPr>
              <a:defRPr/>
            </a:pPr>
            <a:endParaRPr lang="aa-ET"/>
          </a:p>
        </p:txBody>
      </p:sp>
      <p:sp>
        <p:nvSpPr>
          <p:cNvPr id="8" name="Slide Number Placeholder 5">
            <a:extLst>
              <a:ext uri="{FF2B5EF4-FFF2-40B4-BE49-F238E27FC236}">
                <a16:creationId xmlns:a16="http://schemas.microsoft.com/office/drawing/2014/main" id="{2EC6B2D9-39B5-484D-8669-819EDE5A31A7}"/>
              </a:ext>
            </a:extLst>
          </p:cNvPr>
          <p:cNvSpPr>
            <a:spLocks noGrp="1"/>
          </p:cNvSpPr>
          <p:nvPr>
            <p:ph type="sldNum" sz="quarter" idx="12"/>
          </p:nvPr>
        </p:nvSpPr>
        <p:spPr/>
        <p:txBody>
          <a:bodyPr/>
          <a:lstStyle>
            <a:lvl1pPr>
              <a:defRPr/>
            </a:lvl1pPr>
          </a:lstStyle>
          <a:p>
            <a:pPr>
              <a:defRPr/>
            </a:pPr>
            <a:fld id="{CF5CE535-63EF-4648-8CE0-2BB61DB656EA}" type="slidenum">
              <a:rPr lang="en-US" altLang="en-US"/>
              <a:pPr>
                <a:defRPr/>
              </a:pPr>
              <a:t>‹#›</a:t>
            </a:fld>
            <a:endParaRPr lang="en-US" altLang="en-US"/>
          </a:p>
        </p:txBody>
      </p:sp>
    </p:spTree>
    <p:extLst>
      <p:ext uri="{BB962C8B-B14F-4D97-AF65-F5344CB8AC3E}">
        <p14:creationId xmlns:p14="http://schemas.microsoft.com/office/powerpoint/2010/main" val="136578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0" descr="Logo&#10;&#10;Description automatically generated">
            <a:extLst>
              <a:ext uri="{FF2B5EF4-FFF2-40B4-BE49-F238E27FC236}">
                <a16:creationId xmlns:a16="http://schemas.microsoft.com/office/drawing/2014/main" id="{2D83CA4E-91B5-4440-9B39-E25112CAA9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136525"/>
            <a:ext cx="15017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a-ET"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3">
            <a:extLst>
              <a:ext uri="{FF2B5EF4-FFF2-40B4-BE49-F238E27FC236}">
                <a16:creationId xmlns:a16="http://schemas.microsoft.com/office/drawing/2014/main" id="{AA6B9816-24D0-4045-8765-4CFF45BDD546}"/>
              </a:ext>
            </a:extLst>
          </p:cNvPr>
          <p:cNvSpPr>
            <a:spLocks noGrp="1"/>
          </p:cNvSpPr>
          <p:nvPr>
            <p:ph type="dt" sz="half" idx="10"/>
          </p:nvPr>
        </p:nvSpPr>
        <p:spPr/>
        <p:txBody>
          <a:bodyPr/>
          <a:lstStyle>
            <a:lvl1pPr>
              <a:defRPr/>
            </a:lvl1pPr>
          </a:lstStyle>
          <a:p>
            <a:pPr>
              <a:defRPr/>
            </a:pPr>
            <a:fld id="{E95385BC-8CC0-43ED-B216-53F724693A41}" type="datetime1">
              <a:rPr lang="en-US"/>
              <a:pPr>
                <a:defRPr/>
              </a:pPr>
              <a:t>1/24/2022</a:t>
            </a:fld>
            <a:endParaRPr lang="aa-ET"/>
          </a:p>
        </p:txBody>
      </p:sp>
      <p:sp>
        <p:nvSpPr>
          <p:cNvPr id="7" name="Footer Placeholder 4">
            <a:extLst>
              <a:ext uri="{FF2B5EF4-FFF2-40B4-BE49-F238E27FC236}">
                <a16:creationId xmlns:a16="http://schemas.microsoft.com/office/drawing/2014/main" id="{CE7A99FE-2731-406F-AACB-D07BDA49DD4A}"/>
              </a:ext>
            </a:extLst>
          </p:cNvPr>
          <p:cNvSpPr>
            <a:spLocks noGrp="1"/>
          </p:cNvSpPr>
          <p:nvPr>
            <p:ph type="ftr" sz="quarter" idx="11"/>
          </p:nvPr>
        </p:nvSpPr>
        <p:spPr/>
        <p:txBody>
          <a:bodyPr/>
          <a:lstStyle>
            <a:lvl1pPr>
              <a:defRPr/>
            </a:lvl1pPr>
          </a:lstStyle>
          <a:p>
            <a:pPr>
              <a:defRPr/>
            </a:pPr>
            <a:endParaRPr lang="aa-ET"/>
          </a:p>
        </p:txBody>
      </p:sp>
      <p:sp>
        <p:nvSpPr>
          <p:cNvPr id="8" name="Slide Number Placeholder 5">
            <a:extLst>
              <a:ext uri="{FF2B5EF4-FFF2-40B4-BE49-F238E27FC236}">
                <a16:creationId xmlns:a16="http://schemas.microsoft.com/office/drawing/2014/main" id="{F8B0DA2B-9F9B-4078-AFB0-D1E6592FC8E2}"/>
              </a:ext>
            </a:extLst>
          </p:cNvPr>
          <p:cNvSpPr>
            <a:spLocks noGrp="1"/>
          </p:cNvSpPr>
          <p:nvPr>
            <p:ph type="sldNum" sz="quarter" idx="12"/>
          </p:nvPr>
        </p:nvSpPr>
        <p:spPr/>
        <p:txBody>
          <a:bodyPr/>
          <a:lstStyle>
            <a:lvl1pPr>
              <a:defRPr/>
            </a:lvl1pPr>
          </a:lstStyle>
          <a:p>
            <a:pPr>
              <a:defRPr/>
            </a:pPr>
            <a:fld id="{F896EDD1-029B-48C6-9B04-DFE852D08E1C}" type="slidenum">
              <a:rPr lang="en-US" altLang="en-US"/>
              <a:pPr>
                <a:defRPr/>
              </a:pPr>
              <a:t>‹#›</a:t>
            </a:fld>
            <a:endParaRPr lang="en-US" altLang="en-US"/>
          </a:p>
        </p:txBody>
      </p:sp>
    </p:spTree>
    <p:extLst>
      <p:ext uri="{BB962C8B-B14F-4D97-AF65-F5344CB8AC3E}">
        <p14:creationId xmlns:p14="http://schemas.microsoft.com/office/powerpoint/2010/main" val="158293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A bowl of fruit and vegetable salad&#10;&#10;Description automatically generated">
            <a:extLst>
              <a:ext uri="{FF2B5EF4-FFF2-40B4-BE49-F238E27FC236}">
                <a16:creationId xmlns:a16="http://schemas.microsoft.com/office/drawing/2014/main" id="{046952AA-43B4-4CE7-8D27-33D4F51CDE5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66BCF395-F47D-48FA-97B9-7FAC6CDD5C65}"/>
              </a:ext>
            </a:extLst>
          </p:cNvPr>
          <p:cNvSpPr/>
          <p:nvPr userDrawn="1"/>
        </p:nvSpPr>
        <p:spPr>
          <a:xfrm>
            <a:off x="0" y="0"/>
            <a:ext cx="12192000" cy="6858000"/>
          </a:xfrm>
          <a:prstGeom prst="rect">
            <a:avLst/>
          </a:prstGeom>
          <a:gradFill>
            <a:gsLst>
              <a:gs pos="91000">
                <a:schemeClr val="accent1">
                  <a:lumMod val="5000"/>
                  <a:lumOff val="95000"/>
                </a:schemeClr>
              </a:gs>
              <a:gs pos="0">
                <a:schemeClr val="bg1">
                  <a:alpha val="66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aa-ET">
              <a:latin typeface="Tahoma" panose="020B0604030504040204" pitchFamily="34" charset="0"/>
              <a:ea typeface="Tahoma" panose="020B0604030504040204" pitchFamily="34" charset="0"/>
              <a:cs typeface="Tahoma" panose="020B0604030504040204" pitchFamily="34" charset="0"/>
            </a:endParaRPr>
          </a:p>
        </p:txBody>
      </p:sp>
      <p:sp>
        <p:nvSpPr>
          <p:cNvPr id="2" name="Title Placeholder 1">
            <a:extLst>
              <a:ext uri="{FF2B5EF4-FFF2-40B4-BE49-F238E27FC236}">
                <a16:creationId xmlns:a16="http://schemas.microsoft.com/office/drawing/2014/main" id="{0A0DB5A6-40B1-4C28-8232-E09AD1599295}"/>
              </a:ext>
            </a:extLst>
          </p:cNvPr>
          <p:cNvSpPr>
            <a:spLocks noGrp="1"/>
          </p:cNvSpPr>
          <p:nvPr>
            <p:ph type="title"/>
          </p:nvPr>
        </p:nvSpPr>
        <p:spPr>
          <a:xfrm>
            <a:off x="0" y="-14288"/>
            <a:ext cx="10515600" cy="7794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t>Click to edit Master title style</a:t>
            </a:r>
            <a:endParaRPr lang="aa-ET"/>
          </a:p>
        </p:txBody>
      </p:sp>
      <p:sp>
        <p:nvSpPr>
          <p:cNvPr id="1031" name="Text Placeholder 2">
            <a:extLst>
              <a:ext uri="{FF2B5EF4-FFF2-40B4-BE49-F238E27FC236}">
                <a16:creationId xmlns:a16="http://schemas.microsoft.com/office/drawing/2014/main" id="{0EFDA825-2C9F-4980-80D2-47AB0685E03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F039D7-08BC-4647-A139-62A478526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fld id="{5A58C674-1AC5-4D2E-B87F-6D649A1AD43F}" type="datetime1">
              <a:rPr lang="en-US"/>
              <a:pPr>
                <a:defRPr/>
              </a:pPr>
              <a:t>1/24/2022</a:t>
            </a:fld>
            <a:endParaRPr lang="aa-ET"/>
          </a:p>
        </p:txBody>
      </p:sp>
      <p:sp>
        <p:nvSpPr>
          <p:cNvPr id="5" name="Footer Placeholder 4">
            <a:extLst>
              <a:ext uri="{FF2B5EF4-FFF2-40B4-BE49-F238E27FC236}">
                <a16:creationId xmlns:a16="http://schemas.microsoft.com/office/drawing/2014/main" id="{7FF362E9-6AB6-4D81-87B8-8C8FD0016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aa-ET"/>
          </a:p>
        </p:txBody>
      </p:sp>
      <p:sp>
        <p:nvSpPr>
          <p:cNvPr id="18" name="Rectangle 17">
            <a:extLst>
              <a:ext uri="{FF2B5EF4-FFF2-40B4-BE49-F238E27FC236}">
                <a16:creationId xmlns:a16="http://schemas.microsoft.com/office/drawing/2014/main" id="{519B670B-A3CC-47FB-B6AA-654705D57D4E}"/>
              </a:ext>
            </a:extLst>
          </p:cNvPr>
          <p:cNvSpPr/>
          <p:nvPr userDrawn="1"/>
        </p:nvSpPr>
        <p:spPr>
          <a:xfrm>
            <a:off x="0" y="6399213"/>
            <a:ext cx="12192000" cy="458787"/>
          </a:xfrm>
          <a:prstGeom prst="rect">
            <a:avLst/>
          </a:prstGeom>
          <a:gradFill>
            <a:gsLst>
              <a:gs pos="91000">
                <a:schemeClr val="bg1"/>
              </a:gs>
              <a:gs pos="28000">
                <a:schemeClr val="accent5">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aa-ET" dirty="0"/>
          </a:p>
        </p:txBody>
      </p:sp>
      <p:sp>
        <p:nvSpPr>
          <p:cNvPr id="6" name="Slide Number Placeholder 5">
            <a:extLst>
              <a:ext uri="{FF2B5EF4-FFF2-40B4-BE49-F238E27FC236}">
                <a16:creationId xmlns:a16="http://schemas.microsoft.com/office/drawing/2014/main" id="{5600915B-0BD6-49A3-81CC-127D886FA966}"/>
              </a:ext>
            </a:extLst>
          </p:cNvPr>
          <p:cNvSpPr>
            <a:spLocks noGrp="1"/>
          </p:cNvSpPr>
          <p:nvPr>
            <p:ph type="sldNum" sz="quarter" idx="4"/>
          </p:nvPr>
        </p:nvSpPr>
        <p:spPr>
          <a:xfrm>
            <a:off x="9478963" y="6383338"/>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cs typeface="Tahoma" panose="020B0604030504040204" pitchFamily="34" charset="0"/>
              </a:defRPr>
            </a:lvl1pPr>
          </a:lstStyle>
          <a:p>
            <a:pPr>
              <a:defRPr/>
            </a:pPr>
            <a:fld id="{5EC94A15-3939-4A6C-B101-2F8D718F8B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l" rtl="0" eaLnBrk="0" fontAlgn="base" hangingPunct="0">
        <a:lnSpc>
          <a:spcPct val="90000"/>
        </a:lnSpc>
        <a:spcBef>
          <a:spcPct val="0"/>
        </a:spcBef>
        <a:spcAft>
          <a:spcPct val="0"/>
        </a:spcAft>
        <a:defRPr sz="4400" kern="1200">
          <a:solidFill>
            <a:srgbClr val="2E75B6"/>
          </a:solidFill>
          <a:latin typeface="Tahoma" panose="020B0604030504040204" pitchFamily="34" charset="0"/>
          <a:ea typeface="Tahoma" panose="020B0604030504040204" pitchFamily="34" charset="0"/>
          <a:cs typeface="Tahoma" panose="020B0604030504040204" pitchFamily="34" charset="0"/>
        </a:defRPr>
      </a:lvl1pPr>
      <a:lvl2pPr algn="l" rtl="0" eaLnBrk="0" fontAlgn="base" hangingPunct="0">
        <a:lnSpc>
          <a:spcPct val="90000"/>
        </a:lnSpc>
        <a:spcBef>
          <a:spcPct val="0"/>
        </a:spcBef>
        <a:spcAft>
          <a:spcPct val="0"/>
        </a:spcAft>
        <a:defRPr sz="4400">
          <a:solidFill>
            <a:srgbClr val="2E75B6"/>
          </a:solidFill>
          <a:latin typeface="Tahoma" panose="020B0604030504040204" pitchFamily="34" charset="0"/>
          <a:cs typeface="Tahoma" panose="020B0604030504040204" pitchFamily="34" charset="0"/>
        </a:defRPr>
      </a:lvl2pPr>
      <a:lvl3pPr algn="l" rtl="0" eaLnBrk="0" fontAlgn="base" hangingPunct="0">
        <a:lnSpc>
          <a:spcPct val="90000"/>
        </a:lnSpc>
        <a:spcBef>
          <a:spcPct val="0"/>
        </a:spcBef>
        <a:spcAft>
          <a:spcPct val="0"/>
        </a:spcAft>
        <a:defRPr sz="4400">
          <a:solidFill>
            <a:srgbClr val="2E75B6"/>
          </a:solidFill>
          <a:latin typeface="Tahoma" panose="020B0604030504040204" pitchFamily="34" charset="0"/>
          <a:cs typeface="Tahoma" panose="020B0604030504040204" pitchFamily="34" charset="0"/>
        </a:defRPr>
      </a:lvl3pPr>
      <a:lvl4pPr algn="l" rtl="0" eaLnBrk="0" fontAlgn="base" hangingPunct="0">
        <a:lnSpc>
          <a:spcPct val="90000"/>
        </a:lnSpc>
        <a:spcBef>
          <a:spcPct val="0"/>
        </a:spcBef>
        <a:spcAft>
          <a:spcPct val="0"/>
        </a:spcAft>
        <a:defRPr sz="4400">
          <a:solidFill>
            <a:srgbClr val="2E75B6"/>
          </a:solidFill>
          <a:latin typeface="Tahoma" panose="020B0604030504040204" pitchFamily="34" charset="0"/>
          <a:cs typeface="Tahoma" panose="020B0604030504040204" pitchFamily="34" charset="0"/>
        </a:defRPr>
      </a:lvl4pPr>
      <a:lvl5pPr algn="l" rtl="0" eaLnBrk="0" fontAlgn="base" hangingPunct="0">
        <a:lnSpc>
          <a:spcPct val="90000"/>
        </a:lnSpc>
        <a:spcBef>
          <a:spcPct val="0"/>
        </a:spcBef>
        <a:spcAft>
          <a:spcPct val="0"/>
        </a:spcAft>
        <a:defRPr sz="4400">
          <a:solidFill>
            <a:srgbClr val="2E75B6"/>
          </a:solidFill>
          <a:latin typeface="Tahoma" panose="020B0604030504040204" pitchFamily="34" charset="0"/>
          <a:cs typeface="Tahoma" panose="020B0604030504040204" pitchFamily="34" charset="0"/>
        </a:defRPr>
      </a:lvl5pPr>
      <a:lvl6pPr marL="457200" algn="l" rtl="0" fontAlgn="base">
        <a:lnSpc>
          <a:spcPct val="90000"/>
        </a:lnSpc>
        <a:spcBef>
          <a:spcPct val="0"/>
        </a:spcBef>
        <a:spcAft>
          <a:spcPct val="0"/>
        </a:spcAft>
        <a:defRPr sz="4400">
          <a:solidFill>
            <a:srgbClr val="2E75B6"/>
          </a:solidFill>
          <a:latin typeface="Tahoma" panose="020B0604030504040204" pitchFamily="34" charset="0"/>
          <a:cs typeface="Tahoma" panose="020B0604030504040204" pitchFamily="34" charset="0"/>
        </a:defRPr>
      </a:lvl6pPr>
      <a:lvl7pPr marL="914400" algn="l" rtl="0" fontAlgn="base">
        <a:lnSpc>
          <a:spcPct val="90000"/>
        </a:lnSpc>
        <a:spcBef>
          <a:spcPct val="0"/>
        </a:spcBef>
        <a:spcAft>
          <a:spcPct val="0"/>
        </a:spcAft>
        <a:defRPr sz="4400">
          <a:solidFill>
            <a:srgbClr val="2E75B6"/>
          </a:solidFill>
          <a:latin typeface="Tahoma" panose="020B0604030504040204" pitchFamily="34" charset="0"/>
          <a:cs typeface="Tahoma" panose="020B0604030504040204" pitchFamily="34" charset="0"/>
        </a:defRPr>
      </a:lvl7pPr>
      <a:lvl8pPr marL="1371600" algn="l" rtl="0" fontAlgn="base">
        <a:lnSpc>
          <a:spcPct val="90000"/>
        </a:lnSpc>
        <a:spcBef>
          <a:spcPct val="0"/>
        </a:spcBef>
        <a:spcAft>
          <a:spcPct val="0"/>
        </a:spcAft>
        <a:defRPr sz="4400">
          <a:solidFill>
            <a:srgbClr val="2E75B6"/>
          </a:solidFill>
          <a:latin typeface="Tahoma" panose="020B0604030504040204" pitchFamily="34" charset="0"/>
          <a:cs typeface="Tahoma" panose="020B0604030504040204" pitchFamily="34" charset="0"/>
        </a:defRPr>
      </a:lvl8pPr>
      <a:lvl9pPr marL="1828800" algn="l" rtl="0" fontAlgn="base">
        <a:lnSpc>
          <a:spcPct val="90000"/>
        </a:lnSpc>
        <a:spcBef>
          <a:spcPct val="0"/>
        </a:spcBef>
        <a:spcAft>
          <a:spcPct val="0"/>
        </a:spcAft>
        <a:defRPr sz="4400">
          <a:solidFill>
            <a:srgbClr val="2E75B6"/>
          </a:solidFill>
          <a:latin typeface="Tahoma" panose="020B0604030504040204" pitchFamily="34" charset="0"/>
          <a:cs typeface="Tahoma" panose="020B060403050404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oleObject" Target="../embeddings/oleObject6.bin"/><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png"/><Relationship Id="rId5" Type="http://schemas.openxmlformats.org/officeDocument/2006/relationships/oleObject" Target="../embeddings/oleObject10.bin"/><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png"/><Relationship Id="rId5" Type="http://schemas.openxmlformats.org/officeDocument/2006/relationships/oleObject" Target="../embeddings/oleObject12.bin"/><Relationship Id="rId4" Type="http://schemas.openxmlformats.org/officeDocument/2006/relationships/image" Target="../media/image2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png"/><Relationship Id="rId5" Type="http://schemas.openxmlformats.org/officeDocument/2006/relationships/oleObject" Target="../embeddings/oleObject15.bin"/><Relationship Id="rId4" Type="http://schemas.openxmlformats.org/officeDocument/2006/relationships/image" Target="../media/image29.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png"/><Relationship Id="rId5" Type="http://schemas.openxmlformats.org/officeDocument/2006/relationships/oleObject" Target="../embeddings/oleObject18.bin"/><Relationship Id="rId4" Type="http://schemas.openxmlformats.org/officeDocument/2006/relationships/image" Target="../media/image32.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9.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755FA5E7-4F3D-4180-883E-63961B815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107696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a:extLst>
              <a:ext uri="{FF2B5EF4-FFF2-40B4-BE49-F238E27FC236}">
                <a16:creationId xmlns:a16="http://schemas.microsoft.com/office/drawing/2014/main" id="{7BAA603D-1918-4245-9DEC-282EB533D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3001963"/>
            <a:ext cx="6527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a:extLst>
              <a:ext uri="{FF2B5EF4-FFF2-40B4-BE49-F238E27FC236}">
                <a16:creationId xmlns:a16="http://schemas.microsoft.com/office/drawing/2014/main" id="{4A9435E8-E243-4FD5-B216-117153746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75" y="4773613"/>
            <a:ext cx="6486525"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a:extLst>
              <a:ext uri="{FF2B5EF4-FFF2-40B4-BE49-F238E27FC236}">
                <a16:creationId xmlns:a16="http://schemas.microsoft.com/office/drawing/2014/main" id="{34A472B7-0AC1-4D0D-BF17-0ADCDEC3F7CC}"/>
              </a:ext>
            </a:extLst>
          </p:cNvPr>
          <p:cNvSpPr txBox="1">
            <a:spLocks noChangeArrowheads="1"/>
          </p:cNvSpPr>
          <p:nvPr/>
        </p:nvSpPr>
        <p:spPr bwMode="auto">
          <a:xfrm>
            <a:off x="3341688" y="4130675"/>
            <a:ext cx="550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1800"/>
              <a:t>Συνάντηση Διαβούλευσης με Τοπικές Αρχές και ΜΚΟ</a:t>
            </a:r>
            <a:endParaRPr lang="en-US" altLang="en-US" sz="1800"/>
          </a:p>
        </p:txBody>
      </p:sp>
      <p:sp>
        <p:nvSpPr>
          <p:cNvPr id="15366" name="TextBox 3">
            <a:extLst>
              <a:ext uri="{FF2B5EF4-FFF2-40B4-BE49-F238E27FC236}">
                <a16:creationId xmlns:a16="http://schemas.microsoft.com/office/drawing/2014/main" id="{DCA2907A-BD71-4F1D-9609-4A811E96BE5A}"/>
              </a:ext>
            </a:extLst>
          </p:cNvPr>
          <p:cNvSpPr txBox="1">
            <a:spLocks noChangeArrowheads="1"/>
          </p:cNvSpPr>
          <p:nvPr/>
        </p:nvSpPr>
        <p:spPr bwMode="auto">
          <a:xfrm>
            <a:off x="10961688" y="6488113"/>
            <a:ext cx="123031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n-US" altLang="en-US" sz="18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A50A2EF-C41A-43B1-830F-7B9E0435785B}"/>
              </a:ext>
            </a:extLst>
          </p:cNvPr>
          <p:cNvSpPr txBox="1">
            <a:spLocks/>
          </p:cNvSpPr>
          <p:nvPr/>
        </p:nvSpPr>
        <p:spPr>
          <a:xfrm>
            <a:off x="452438" y="3514725"/>
            <a:ext cx="5394325" cy="423863"/>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spcBef>
                <a:spcPct val="0"/>
              </a:spcBef>
              <a:buFont typeface="Arial" panose="020B0604020202020204" pitchFamily="34" charset="0"/>
              <a:buNone/>
              <a:defRPr/>
            </a:pPr>
            <a:r>
              <a:rPr lang="el-GR" altLang="en-US" sz="2400"/>
              <a:t>900 δις δολλάρια κοινωνικό κόστος</a:t>
            </a:r>
          </a:p>
        </p:txBody>
      </p:sp>
      <p:sp>
        <p:nvSpPr>
          <p:cNvPr id="16" name="Title 1">
            <a:extLst>
              <a:ext uri="{FF2B5EF4-FFF2-40B4-BE49-F238E27FC236}">
                <a16:creationId xmlns:a16="http://schemas.microsoft.com/office/drawing/2014/main" id="{5AA59255-DD89-4CA9-A5F5-58E98489E4A9}"/>
              </a:ext>
            </a:extLst>
          </p:cNvPr>
          <p:cNvSpPr txBox="1">
            <a:spLocks/>
          </p:cNvSpPr>
          <p:nvPr/>
        </p:nvSpPr>
        <p:spPr>
          <a:xfrm>
            <a:off x="1143000" y="1770063"/>
            <a:ext cx="3192463" cy="701675"/>
          </a:xfrm>
          <a:prstGeom prst="rect">
            <a:avLst/>
          </a:prstGeom>
          <a:noFill/>
          <a:effectLst>
            <a:outerShdw blurRad="50800" dist="38100" dir="2700000" algn="tl" rotWithShape="0">
              <a:prstClr val="black">
                <a:alpha val="40000"/>
              </a:prstClr>
            </a:outerShdw>
          </a:effec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el-GR" altLang="en-US" sz="4400" dirty="0">
                <a:latin typeface="Tahoma" panose="020B0604030504040204" pitchFamily="34" charset="0"/>
                <a:cs typeface="Tahoma" panose="020B0604030504040204" pitchFamily="34" charset="0"/>
              </a:rPr>
              <a:t>Παγκόσμια</a:t>
            </a:r>
            <a:endParaRPr lang="en-US" altLang="en-US" sz="4400" dirty="0">
              <a:latin typeface="Tahoma" panose="020B0604030504040204" pitchFamily="34" charset="0"/>
              <a:cs typeface="Tahoma" panose="020B0604030504040204" pitchFamily="34" charset="0"/>
            </a:endParaRPr>
          </a:p>
        </p:txBody>
      </p:sp>
      <p:sp>
        <p:nvSpPr>
          <p:cNvPr id="17" name="Subtitle 2">
            <a:extLst>
              <a:ext uri="{FF2B5EF4-FFF2-40B4-BE49-F238E27FC236}">
                <a16:creationId xmlns:a16="http://schemas.microsoft.com/office/drawing/2014/main" id="{B6E42793-6659-4222-91E8-5A4BC2575CCE}"/>
              </a:ext>
            </a:extLst>
          </p:cNvPr>
          <p:cNvSpPr txBox="1">
            <a:spLocks/>
          </p:cNvSpPr>
          <p:nvPr/>
        </p:nvSpPr>
        <p:spPr>
          <a:xfrm>
            <a:off x="6223000" y="3514725"/>
            <a:ext cx="5394325" cy="423863"/>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 typeface="Arial" panose="020B0604020202020204" pitchFamily="34" charset="0"/>
              <a:buNone/>
              <a:defRPr/>
            </a:pPr>
            <a:r>
              <a:rPr lang="el-GR" altLang="en-US" sz="2400"/>
              <a:t>1 στους 9 ανθρώπους υποσιτίζονται</a:t>
            </a:r>
            <a:endParaRPr lang="en-US" altLang="en-US" sz="2400"/>
          </a:p>
        </p:txBody>
      </p:sp>
      <p:sp>
        <p:nvSpPr>
          <p:cNvPr id="18" name="Subtitle 2">
            <a:extLst>
              <a:ext uri="{FF2B5EF4-FFF2-40B4-BE49-F238E27FC236}">
                <a16:creationId xmlns:a16="http://schemas.microsoft.com/office/drawing/2014/main" id="{F5F7D13C-2E41-46EA-872F-8CFDAAAB6A36}"/>
              </a:ext>
            </a:extLst>
          </p:cNvPr>
          <p:cNvSpPr txBox="1">
            <a:spLocks/>
          </p:cNvSpPr>
          <p:nvPr/>
        </p:nvSpPr>
        <p:spPr>
          <a:xfrm>
            <a:off x="239713" y="4464050"/>
            <a:ext cx="5394325" cy="757238"/>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 typeface="Arial" panose="020B0604020202020204" pitchFamily="34" charset="0"/>
              <a:buNone/>
              <a:defRPr/>
            </a:pPr>
            <a:r>
              <a:rPr lang="el-GR" altLang="en-US" sz="2400"/>
              <a:t>700 δις δολλάρια περιβαλλοντικό κόστος</a:t>
            </a:r>
          </a:p>
        </p:txBody>
      </p:sp>
      <p:sp>
        <p:nvSpPr>
          <p:cNvPr id="19" name="Subtitle 2">
            <a:extLst>
              <a:ext uri="{FF2B5EF4-FFF2-40B4-BE49-F238E27FC236}">
                <a16:creationId xmlns:a16="http://schemas.microsoft.com/office/drawing/2014/main" id="{24D49C2C-0AF1-4648-9628-B710D15E42BC}"/>
              </a:ext>
            </a:extLst>
          </p:cNvPr>
          <p:cNvSpPr txBox="1">
            <a:spLocks/>
          </p:cNvSpPr>
          <p:nvPr/>
        </p:nvSpPr>
        <p:spPr>
          <a:xfrm>
            <a:off x="6223000" y="4124325"/>
            <a:ext cx="5394325" cy="1089025"/>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 typeface="Arial" panose="020B0604020202020204" pitchFamily="34" charset="0"/>
              <a:buNone/>
              <a:defRPr/>
            </a:pPr>
            <a:endParaRPr lang="el-GR" altLang="en-US" sz="2400" dirty="0"/>
          </a:p>
          <a:p>
            <a:pPr algn="ctr" eaLnBrk="1" hangingPunct="1">
              <a:spcBef>
                <a:spcPct val="0"/>
              </a:spcBef>
              <a:buFont typeface="Arial" panose="020B0604020202020204" pitchFamily="34" charset="0"/>
              <a:buNone/>
              <a:defRPr/>
            </a:pPr>
            <a:r>
              <a:rPr lang="el-GR" altLang="en-US" sz="2400" dirty="0"/>
              <a:t>8% των αερίων του θερμοκηπίου</a:t>
            </a:r>
            <a:r>
              <a:rPr lang="en-US" altLang="en-US" sz="2400" dirty="0"/>
              <a:t> (2.5 </a:t>
            </a:r>
            <a:r>
              <a:rPr lang="el-GR" altLang="en-US" sz="2400" dirty="0"/>
              <a:t>δις τόνοι </a:t>
            </a:r>
            <a:r>
              <a:rPr lang="en-US" altLang="en-US" sz="2400" dirty="0"/>
              <a:t>GHG)</a:t>
            </a:r>
          </a:p>
        </p:txBody>
      </p:sp>
      <p:sp>
        <p:nvSpPr>
          <p:cNvPr id="20" name="Subtitle 2">
            <a:extLst>
              <a:ext uri="{FF2B5EF4-FFF2-40B4-BE49-F238E27FC236}">
                <a16:creationId xmlns:a16="http://schemas.microsoft.com/office/drawing/2014/main" id="{4E098B1D-5340-4C56-A64E-2F193AD41DAC}"/>
              </a:ext>
            </a:extLst>
          </p:cNvPr>
          <p:cNvSpPr txBox="1">
            <a:spLocks/>
          </p:cNvSpPr>
          <p:nvPr/>
        </p:nvSpPr>
        <p:spPr>
          <a:xfrm>
            <a:off x="239713" y="5353050"/>
            <a:ext cx="5348287" cy="1089025"/>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 typeface="Arial" panose="020B0604020202020204" pitchFamily="34" charset="0"/>
              <a:buNone/>
              <a:defRPr/>
            </a:pPr>
            <a:endParaRPr lang="el-GR" altLang="en-US" sz="2400"/>
          </a:p>
          <a:p>
            <a:pPr algn="ctr" eaLnBrk="1" hangingPunct="1">
              <a:spcBef>
                <a:spcPct val="0"/>
              </a:spcBef>
              <a:buFont typeface="Arial" panose="020B0604020202020204" pitchFamily="34" charset="0"/>
              <a:buNone/>
              <a:defRPr/>
            </a:pPr>
            <a:r>
              <a:rPr lang="el-GR" altLang="en-US" sz="2400"/>
              <a:t>1 τρις δολλάρια οικονομικό κόστος</a:t>
            </a:r>
          </a:p>
          <a:p>
            <a:pPr algn="ctr" eaLnBrk="1" hangingPunct="1">
              <a:spcBef>
                <a:spcPct val="0"/>
              </a:spcBef>
              <a:buFont typeface="Arial" panose="020B0604020202020204" pitchFamily="34" charset="0"/>
              <a:buNone/>
              <a:defRPr/>
            </a:pPr>
            <a:endParaRPr lang="el-GR" altLang="en-US" sz="2400"/>
          </a:p>
        </p:txBody>
      </p:sp>
      <p:sp>
        <p:nvSpPr>
          <p:cNvPr id="21" name="Subtitle 2">
            <a:extLst>
              <a:ext uri="{FF2B5EF4-FFF2-40B4-BE49-F238E27FC236}">
                <a16:creationId xmlns:a16="http://schemas.microsoft.com/office/drawing/2014/main" id="{A51B3BE5-0BE6-4A98-A21D-4606A04C8327}"/>
              </a:ext>
            </a:extLst>
          </p:cNvPr>
          <p:cNvSpPr txBox="1">
            <a:spLocks/>
          </p:cNvSpPr>
          <p:nvPr/>
        </p:nvSpPr>
        <p:spPr>
          <a:xfrm>
            <a:off x="6223000" y="5353050"/>
            <a:ext cx="5394325" cy="1089025"/>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 typeface="Arial" panose="020B0604020202020204" pitchFamily="34" charset="0"/>
              <a:buNone/>
              <a:defRPr/>
            </a:pPr>
            <a:endParaRPr lang="el-GR" altLang="en-US" sz="2400" dirty="0"/>
          </a:p>
          <a:p>
            <a:pPr algn="ctr" eaLnBrk="1" hangingPunct="1">
              <a:spcBef>
                <a:spcPct val="0"/>
              </a:spcBef>
              <a:buFont typeface="Arial" panose="020B0604020202020204" pitchFamily="34" charset="0"/>
              <a:buNone/>
              <a:defRPr/>
            </a:pPr>
            <a:r>
              <a:rPr lang="el-GR" altLang="en-US" sz="2400" dirty="0"/>
              <a:t>1,</a:t>
            </a:r>
            <a:r>
              <a:rPr lang="en-US" altLang="en-US" sz="2400" dirty="0"/>
              <a:t>9</a:t>
            </a:r>
            <a:r>
              <a:rPr lang="el-GR" altLang="en-US" sz="2400" dirty="0"/>
              <a:t> δις τόνοι τροφίμων χάνονται ή σπαταλούνται</a:t>
            </a:r>
            <a:endParaRPr lang="en-US" altLang="en-US" sz="2400" dirty="0"/>
          </a:p>
        </p:txBody>
      </p:sp>
      <p:pic>
        <p:nvPicPr>
          <p:cNvPr id="24585" name="Picture 2" descr="A picture containing pie chart&#10;&#10;Description automatically generated">
            <a:extLst>
              <a:ext uri="{FF2B5EF4-FFF2-40B4-BE49-F238E27FC236}">
                <a16:creationId xmlns:a16="http://schemas.microsoft.com/office/drawing/2014/main" id="{FB393CB7-AC1C-4B58-AB9F-14E6D72B3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063" y="1041400"/>
            <a:ext cx="24844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3">
            <a:extLst>
              <a:ext uri="{FF2B5EF4-FFF2-40B4-BE49-F238E27FC236}">
                <a16:creationId xmlns:a16="http://schemas.microsoft.com/office/drawing/2014/main" id="{072D7C42-A382-4384-A0BE-841447718938}"/>
              </a:ext>
            </a:extLst>
          </p:cNvPr>
          <p:cNvSpPr txBox="1">
            <a:spLocks noChangeArrowheads="1"/>
          </p:cNvSpPr>
          <p:nvPr/>
        </p:nvSpPr>
        <p:spPr bwMode="auto">
          <a:xfrm>
            <a:off x="10961688" y="6488113"/>
            <a:ext cx="123031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n-US" altLang="en-US" sz="1800"/>
              <a:t> </a:t>
            </a:r>
          </a:p>
        </p:txBody>
      </p:sp>
      <p:pic>
        <p:nvPicPr>
          <p:cNvPr id="24587" name="Picture 1">
            <a:extLst>
              <a:ext uri="{FF2B5EF4-FFF2-40B4-BE49-F238E27FC236}">
                <a16:creationId xmlns:a16="http://schemas.microsoft.com/office/drawing/2014/main" id="{44199064-7BB5-4FB6-8F74-BBD069A7A0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763588"/>
            <a:ext cx="226377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a:extLst>
              <a:ext uri="{FF2B5EF4-FFF2-40B4-BE49-F238E27FC236}">
                <a16:creationId xmlns:a16="http://schemas.microsoft.com/office/drawing/2014/main" id="{9B3834D9-6D33-4AA1-81F8-7AEB5771B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a:extLst>
              <a:ext uri="{FF2B5EF4-FFF2-40B4-BE49-F238E27FC236}">
                <a16:creationId xmlns:a16="http://schemas.microsoft.com/office/drawing/2014/main" id="{510F4722-A154-4474-AF69-ABC196EE684B}"/>
              </a:ext>
            </a:extLst>
          </p:cNvPr>
          <p:cNvSpPr txBox="1">
            <a:spLocks/>
          </p:cNvSpPr>
          <p:nvPr/>
        </p:nvSpPr>
        <p:spPr>
          <a:xfrm>
            <a:off x="1835150" y="3373438"/>
            <a:ext cx="10167938" cy="425450"/>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spcBef>
                <a:spcPct val="0"/>
              </a:spcBef>
              <a:buFont typeface="Arial" panose="020B0604020202020204" pitchFamily="34" charset="0"/>
              <a:buNone/>
              <a:defRPr/>
            </a:pPr>
            <a:r>
              <a:rPr lang="el-GR" altLang="en-US" sz="2400" dirty="0"/>
              <a:t>88 εκατομ. τόνοι αποβλήτων τροφίμων παράγονται κάθε χρόνο</a:t>
            </a:r>
          </a:p>
        </p:txBody>
      </p:sp>
      <p:sp>
        <p:nvSpPr>
          <p:cNvPr id="12" name="Title 1">
            <a:extLst>
              <a:ext uri="{FF2B5EF4-FFF2-40B4-BE49-F238E27FC236}">
                <a16:creationId xmlns:a16="http://schemas.microsoft.com/office/drawing/2014/main" id="{B08A5BB9-CF01-4421-A333-E0F9B758250E}"/>
              </a:ext>
            </a:extLst>
          </p:cNvPr>
          <p:cNvSpPr txBox="1">
            <a:spLocks/>
          </p:cNvSpPr>
          <p:nvPr/>
        </p:nvSpPr>
        <p:spPr>
          <a:xfrm>
            <a:off x="1208088" y="1562100"/>
            <a:ext cx="3192462" cy="701675"/>
          </a:xfrm>
          <a:prstGeom prst="rect">
            <a:avLst/>
          </a:prstGeom>
          <a:noFill/>
          <a:effectLst>
            <a:outerShdw blurRad="50800" dist="38100" dir="2700000" algn="tl" rotWithShape="0">
              <a:prstClr val="black">
                <a:alpha val="40000"/>
              </a:prstClr>
            </a:outerShdw>
          </a:effec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el-GR" altLang="en-US" sz="4400" dirty="0">
                <a:latin typeface="Tahoma" panose="020B0604030504040204" pitchFamily="34" charset="0"/>
                <a:cs typeface="Tahoma" panose="020B0604030504040204" pitchFamily="34" charset="0"/>
              </a:rPr>
              <a:t>Ευρώπη</a:t>
            </a:r>
            <a:endParaRPr lang="en-US" altLang="en-US" sz="4400" dirty="0">
              <a:latin typeface="Tahoma" panose="020B0604030504040204" pitchFamily="34" charset="0"/>
              <a:cs typeface="Tahoma" panose="020B0604030504040204" pitchFamily="34" charset="0"/>
            </a:endParaRPr>
          </a:p>
        </p:txBody>
      </p:sp>
      <p:sp>
        <p:nvSpPr>
          <p:cNvPr id="13" name="Subtitle 2">
            <a:extLst>
              <a:ext uri="{FF2B5EF4-FFF2-40B4-BE49-F238E27FC236}">
                <a16:creationId xmlns:a16="http://schemas.microsoft.com/office/drawing/2014/main" id="{182FC021-77A5-40FC-A9F5-8FC253C76DA7}"/>
              </a:ext>
            </a:extLst>
          </p:cNvPr>
          <p:cNvSpPr txBox="1">
            <a:spLocks/>
          </p:cNvSpPr>
          <p:nvPr/>
        </p:nvSpPr>
        <p:spPr>
          <a:xfrm>
            <a:off x="820738" y="4379913"/>
            <a:ext cx="10804525" cy="425450"/>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 typeface="Arial" panose="020B0604020202020204" pitchFamily="34" charset="0"/>
              <a:buNone/>
              <a:defRPr/>
            </a:pPr>
            <a:r>
              <a:rPr lang="el-GR" altLang="en-US" sz="2400" dirty="0"/>
              <a:t>43 εκατομ. άνθρωποι δεν μπορούν να αγοράσουν φαγητό κάθε δεύτερη μέρα</a:t>
            </a:r>
          </a:p>
        </p:txBody>
      </p:sp>
      <p:sp>
        <p:nvSpPr>
          <p:cNvPr id="14" name="Subtitle 2">
            <a:extLst>
              <a:ext uri="{FF2B5EF4-FFF2-40B4-BE49-F238E27FC236}">
                <a16:creationId xmlns:a16="http://schemas.microsoft.com/office/drawing/2014/main" id="{634C41AD-FF15-43AA-9F39-1CB2497CF55F}"/>
              </a:ext>
            </a:extLst>
          </p:cNvPr>
          <p:cNvSpPr txBox="1">
            <a:spLocks/>
          </p:cNvSpPr>
          <p:nvPr/>
        </p:nvSpPr>
        <p:spPr>
          <a:xfrm>
            <a:off x="2019300" y="5386388"/>
            <a:ext cx="8405813" cy="425450"/>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 typeface="Arial" panose="020B0604020202020204" pitchFamily="34" charset="0"/>
              <a:buNone/>
              <a:defRPr/>
            </a:pPr>
            <a:r>
              <a:rPr lang="el-GR" altLang="en-US" sz="2400" dirty="0"/>
              <a:t>Περισσότερο από 180 εκατομ. τόνοι CO</a:t>
            </a:r>
            <a:r>
              <a:rPr lang="el-GR" altLang="en-US" sz="1200" dirty="0"/>
              <a:t>2</a:t>
            </a:r>
            <a:r>
              <a:rPr lang="el-GR" altLang="en-US" sz="2400" dirty="0"/>
              <a:t> παράγονται ετήσια</a:t>
            </a:r>
          </a:p>
        </p:txBody>
      </p:sp>
      <p:pic>
        <p:nvPicPr>
          <p:cNvPr id="25607" name="Picture 5" descr="A picture containing icon&#10;&#10;Description automatically generated">
            <a:extLst>
              <a:ext uri="{FF2B5EF4-FFF2-40B4-BE49-F238E27FC236}">
                <a16:creationId xmlns:a16="http://schemas.microsoft.com/office/drawing/2014/main" id="{89A9851D-255B-42CB-944C-99CCA68A0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3" y="1033463"/>
            <a:ext cx="31257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descr="Logo&#10;&#10;Description automatically generated">
            <a:extLst>
              <a:ext uri="{FF2B5EF4-FFF2-40B4-BE49-F238E27FC236}">
                <a16:creationId xmlns:a16="http://schemas.microsoft.com/office/drawing/2014/main" id="{223127D8-9B17-4772-957B-C8F0BBD0D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6076">
            <a:off x="5281613" y="1376363"/>
            <a:ext cx="162877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8102A716-5CE1-43CE-B812-716E9B56CEE8}"/>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t>.</a:t>
            </a:r>
          </a:p>
        </p:txBody>
      </p:sp>
      <p:pic>
        <p:nvPicPr>
          <p:cNvPr id="26627" name="Picture 8">
            <a:extLst>
              <a:ext uri="{FF2B5EF4-FFF2-40B4-BE49-F238E27FC236}">
                <a16:creationId xmlns:a16="http://schemas.microsoft.com/office/drawing/2014/main" id="{CC0DE858-4130-4C13-B0B0-A7DDA5C13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a:extLst>
              <a:ext uri="{FF2B5EF4-FFF2-40B4-BE49-F238E27FC236}">
                <a16:creationId xmlns:a16="http://schemas.microsoft.com/office/drawing/2014/main" id="{0D09843A-04A8-49F1-9CFA-78CAB2AA5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312738"/>
            <a:ext cx="609917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11">
            <a:extLst>
              <a:ext uri="{FF2B5EF4-FFF2-40B4-BE49-F238E27FC236}">
                <a16:creationId xmlns:a16="http://schemas.microsoft.com/office/drawing/2014/main" id="{BD511718-1820-41E0-BA39-CC29F3BA857C}"/>
              </a:ext>
            </a:extLst>
          </p:cNvPr>
          <p:cNvSpPr txBox="1">
            <a:spLocks noChangeArrowheads="1"/>
          </p:cNvSpPr>
          <p:nvPr/>
        </p:nvSpPr>
        <p:spPr bwMode="auto">
          <a:xfrm>
            <a:off x="752475" y="1530350"/>
            <a:ext cx="4478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2400"/>
              <a:t>Περισσότερο από 173</a:t>
            </a:r>
            <a:r>
              <a:rPr lang="en-US" altLang="en-US" sz="2400"/>
              <a:t>kg </a:t>
            </a:r>
            <a:r>
              <a:rPr lang="el-GR" altLang="en-US" sz="2400"/>
              <a:t>απόβλητα τροφίμων ανά άτομο</a:t>
            </a:r>
            <a:endParaRPr lang="en-US" altLang="en-US" sz="2400"/>
          </a:p>
        </p:txBody>
      </p:sp>
      <p:sp>
        <p:nvSpPr>
          <p:cNvPr id="26630" name="TextBox 20">
            <a:extLst>
              <a:ext uri="{FF2B5EF4-FFF2-40B4-BE49-F238E27FC236}">
                <a16:creationId xmlns:a16="http://schemas.microsoft.com/office/drawing/2014/main" id="{F38CFFE3-960C-4AA1-A739-C05CA57C1303}"/>
              </a:ext>
            </a:extLst>
          </p:cNvPr>
          <p:cNvSpPr txBox="1">
            <a:spLocks noChangeArrowheads="1"/>
          </p:cNvSpPr>
          <p:nvPr/>
        </p:nvSpPr>
        <p:spPr bwMode="auto">
          <a:xfrm>
            <a:off x="752475" y="4162425"/>
            <a:ext cx="4478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2400"/>
              <a:t>Ποιοι παράγουν τα  απόβλητα τροφίμων</a:t>
            </a:r>
            <a:endParaRPr lang="en-US"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216D9B75-5237-475E-8427-CC816C0E4DA7}"/>
              </a:ext>
            </a:extLst>
          </p:cNvPr>
          <p:cNvSpPr>
            <a:spLocks noGrp="1" noChangeArrowheads="1"/>
          </p:cNvSpPr>
          <p:nvPr>
            <p:ph type="sldNum" sz="quarter" idx="4"/>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t>.</a:t>
            </a:r>
          </a:p>
        </p:txBody>
      </p:sp>
      <p:pic>
        <p:nvPicPr>
          <p:cNvPr id="27651" name="Picture 8">
            <a:extLst>
              <a:ext uri="{FF2B5EF4-FFF2-40B4-BE49-F238E27FC236}">
                <a16:creationId xmlns:a16="http://schemas.microsoft.com/office/drawing/2014/main" id="{1C84EA61-8D38-4781-AAF1-B6768BC25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a:extLst>
              <a:ext uri="{FF2B5EF4-FFF2-40B4-BE49-F238E27FC236}">
                <a16:creationId xmlns:a16="http://schemas.microsoft.com/office/drawing/2014/main" id="{6D5C1262-2235-438A-BAC8-0CB18D2539B3}"/>
              </a:ext>
            </a:extLst>
          </p:cNvPr>
          <p:cNvSpPr txBox="1">
            <a:spLocks/>
          </p:cNvSpPr>
          <p:nvPr/>
        </p:nvSpPr>
        <p:spPr>
          <a:xfrm>
            <a:off x="4306888" y="587375"/>
            <a:ext cx="3190875" cy="646113"/>
          </a:xfrm>
          <a:prstGeom prst="rect">
            <a:avLst/>
          </a:prstGeom>
          <a:noFill/>
          <a:effectLst>
            <a:outerShdw blurRad="50800" dist="38100" dir="2700000" algn="tl" rotWithShape="0">
              <a:prstClr val="black">
                <a:alpha val="40000"/>
              </a:prstClr>
            </a:outerShdw>
          </a:effec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el-GR" altLang="en-US" sz="2000" dirty="0">
                <a:latin typeface="Tahoma" panose="020B0604030504040204" pitchFamily="34" charset="0"/>
                <a:cs typeface="Tahoma" panose="020B0604030504040204" pitchFamily="34" charset="0"/>
              </a:rPr>
              <a:t>Εκπομπές </a:t>
            </a:r>
            <a:r>
              <a:rPr lang="el-GR" altLang="en-US" sz="2000" dirty="0" err="1">
                <a:latin typeface="Tahoma" panose="020B0604030504040204" pitchFamily="34" charset="0"/>
                <a:cs typeface="Tahoma" panose="020B0604030504040204" pitchFamily="34" charset="0"/>
              </a:rPr>
              <a:t>θερμοκηπιακών</a:t>
            </a:r>
            <a:r>
              <a:rPr lang="el-GR" altLang="en-US" sz="2000" dirty="0">
                <a:latin typeface="Tahoma" panose="020B0604030504040204" pitchFamily="34" charset="0"/>
                <a:cs typeface="Tahoma" panose="020B0604030504040204" pitchFamily="34" charset="0"/>
              </a:rPr>
              <a:t> αερίων ανά προϊόν </a:t>
            </a:r>
            <a:endParaRPr lang="en-US" altLang="en-US" sz="2000" dirty="0">
              <a:latin typeface="Tahoma" panose="020B0604030504040204" pitchFamily="34" charset="0"/>
              <a:cs typeface="Tahoma" panose="020B0604030504040204" pitchFamily="34" charset="0"/>
            </a:endParaRPr>
          </a:p>
        </p:txBody>
      </p:sp>
      <p:sp>
        <p:nvSpPr>
          <p:cNvPr id="27653" name="TextBox 19">
            <a:extLst>
              <a:ext uri="{FF2B5EF4-FFF2-40B4-BE49-F238E27FC236}">
                <a16:creationId xmlns:a16="http://schemas.microsoft.com/office/drawing/2014/main" id="{6659487A-D6CD-4D67-8D04-4A56D87961ED}"/>
              </a:ext>
            </a:extLst>
          </p:cNvPr>
          <p:cNvSpPr txBox="1">
            <a:spLocks noChangeArrowheads="1"/>
          </p:cNvSpPr>
          <p:nvPr/>
        </p:nvSpPr>
        <p:spPr bwMode="auto">
          <a:xfrm>
            <a:off x="4306888" y="104775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800"/>
              <a:t>____________________</a:t>
            </a:r>
            <a:endParaRPr lang="en-US" altLang="en-US" sz="1800"/>
          </a:p>
        </p:txBody>
      </p:sp>
      <p:pic>
        <p:nvPicPr>
          <p:cNvPr id="27654" name="Picture 2">
            <a:extLst>
              <a:ext uri="{FF2B5EF4-FFF2-40B4-BE49-F238E27FC236}">
                <a16:creationId xmlns:a16="http://schemas.microsoft.com/office/drawing/2014/main" id="{288A0389-DD05-449A-8363-DFD0817B3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1497013"/>
            <a:ext cx="6461125"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3">
            <a:extLst>
              <a:ext uri="{FF2B5EF4-FFF2-40B4-BE49-F238E27FC236}">
                <a16:creationId xmlns:a16="http://schemas.microsoft.com/office/drawing/2014/main" id="{7367C8CC-EA5E-4C50-BAB9-02130A5EFE56}"/>
              </a:ext>
            </a:extLst>
          </p:cNvPr>
          <p:cNvSpPr txBox="1">
            <a:spLocks noChangeArrowheads="1"/>
          </p:cNvSpPr>
          <p:nvPr/>
        </p:nvSpPr>
        <p:spPr bwMode="auto">
          <a:xfrm>
            <a:off x="58738" y="6537325"/>
            <a:ext cx="6804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n-US" altLang="en-US" sz="800">
                <a:solidFill>
                  <a:schemeClr val="bg1"/>
                </a:solidFill>
              </a:rPr>
              <a:t>Xuezhen</a:t>
            </a:r>
            <a:r>
              <a:rPr lang="el-GR" altLang="en-US" sz="800">
                <a:solidFill>
                  <a:schemeClr val="bg1"/>
                </a:solidFill>
              </a:rPr>
              <a:t> </a:t>
            </a:r>
            <a:r>
              <a:rPr lang="en-US" altLang="en-US" sz="800">
                <a:solidFill>
                  <a:schemeClr val="bg1"/>
                </a:solidFill>
              </a:rPr>
              <a:t>et al., </a:t>
            </a:r>
            <a:r>
              <a:rPr lang="en-GB" altLang="en-US" sz="800">
                <a:solidFill>
                  <a:schemeClr val="bg1"/>
                </a:solidFill>
              </a:rPr>
              <a:t>A Worldwide Hotspot Analysis on Food Loss and Waste, Associated Greenhouse Gas Emissions, and Protein Losses, 11 Sept. 2020</a:t>
            </a:r>
            <a:endParaRPr lang="en-US" altLang="en-US" sz="8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C4FFE5CD-F53E-4948-BAF3-8110057D4393}"/>
              </a:ext>
            </a:extLst>
          </p:cNvPr>
          <p:cNvSpPr>
            <a:spLocks noGrp="1" noChangeArrowheads="1"/>
          </p:cNvSpPr>
          <p:nvPr>
            <p:ph type="sldNum" sz="quarter" idx="4"/>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t>.</a:t>
            </a:r>
          </a:p>
        </p:txBody>
      </p:sp>
      <p:pic>
        <p:nvPicPr>
          <p:cNvPr id="28675" name="Picture 8">
            <a:extLst>
              <a:ext uri="{FF2B5EF4-FFF2-40B4-BE49-F238E27FC236}">
                <a16:creationId xmlns:a16="http://schemas.microsoft.com/office/drawing/2014/main" id="{A365316D-445F-423D-94D4-9FD4D04F3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a:extLst>
              <a:ext uri="{FF2B5EF4-FFF2-40B4-BE49-F238E27FC236}">
                <a16:creationId xmlns:a16="http://schemas.microsoft.com/office/drawing/2014/main" id="{72E28C6D-A53D-4BC4-AD28-002515640568}"/>
              </a:ext>
            </a:extLst>
          </p:cNvPr>
          <p:cNvSpPr txBox="1">
            <a:spLocks/>
          </p:cNvSpPr>
          <p:nvPr/>
        </p:nvSpPr>
        <p:spPr>
          <a:xfrm>
            <a:off x="4306888" y="309563"/>
            <a:ext cx="3190875" cy="923925"/>
          </a:xfrm>
          <a:prstGeom prst="rect">
            <a:avLst/>
          </a:prstGeom>
          <a:noFill/>
          <a:effectLst>
            <a:outerShdw blurRad="50800" dist="38100" dir="2700000" algn="tl" rotWithShape="0">
              <a:prstClr val="black">
                <a:alpha val="40000"/>
              </a:prstClr>
            </a:outerShdw>
          </a:effec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el-GR" altLang="en-US" sz="2000" dirty="0">
                <a:latin typeface="Tahoma" panose="020B0604030504040204" pitchFamily="34" charset="0"/>
                <a:cs typeface="Tahoma" panose="020B0604030504040204" pitchFamily="34" charset="0"/>
              </a:rPr>
              <a:t>Εκπομπές </a:t>
            </a:r>
            <a:r>
              <a:rPr lang="el-GR" altLang="en-US" sz="2000" dirty="0" err="1">
                <a:latin typeface="Tahoma" panose="020B0604030504040204" pitchFamily="34" charset="0"/>
                <a:cs typeface="Tahoma" panose="020B0604030504040204" pitchFamily="34" charset="0"/>
              </a:rPr>
              <a:t>θερμοκηπιακών</a:t>
            </a:r>
            <a:r>
              <a:rPr lang="el-GR" altLang="en-US" sz="2000" dirty="0">
                <a:latin typeface="Tahoma" panose="020B0604030504040204" pitchFamily="34" charset="0"/>
                <a:cs typeface="Tahoma" panose="020B0604030504040204" pitchFamily="34" charset="0"/>
              </a:rPr>
              <a:t> αερίων ανά προϊόν ανά τομέα </a:t>
            </a:r>
            <a:endParaRPr lang="en-US" altLang="en-US" sz="2000" dirty="0">
              <a:latin typeface="Tahoma" panose="020B0604030504040204" pitchFamily="34" charset="0"/>
              <a:cs typeface="Tahoma" panose="020B0604030504040204" pitchFamily="34" charset="0"/>
            </a:endParaRPr>
          </a:p>
        </p:txBody>
      </p:sp>
      <p:sp>
        <p:nvSpPr>
          <p:cNvPr id="28677" name="TextBox 19">
            <a:extLst>
              <a:ext uri="{FF2B5EF4-FFF2-40B4-BE49-F238E27FC236}">
                <a16:creationId xmlns:a16="http://schemas.microsoft.com/office/drawing/2014/main" id="{BF1C52AF-FEAE-4C81-90D6-9C71ED447114}"/>
              </a:ext>
            </a:extLst>
          </p:cNvPr>
          <p:cNvSpPr txBox="1">
            <a:spLocks noChangeArrowheads="1"/>
          </p:cNvSpPr>
          <p:nvPr/>
        </p:nvSpPr>
        <p:spPr bwMode="auto">
          <a:xfrm>
            <a:off x="4306888" y="104775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800"/>
              <a:t>____________________</a:t>
            </a:r>
            <a:endParaRPr lang="en-US" altLang="en-US" sz="1800"/>
          </a:p>
        </p:txBody>
      </p:sp>
      <p:sp>
        <p:nvSpPr>
          <p:cNvPr id="28678" name="TextBox 3">
            <a:extLst>
              <a:ext uri="{FF2B5EF4-FFF2-40B4-BE49-F238E27FC236}">
                <a16:creationId xmlns:a16="http://schemas.microsoft.com/office/drawing/2014/main" id="{D8625D6D-5483-4740-8707-CAFF5418BADF}"/>
              </a:ext>
            </a:extLst>
          </p:cNvPr>
          <p:cNvSpPr txBox="1">
            <a:spLocks noChangeArrowheads="1"/>
          </p:cNvSpPr>
          <p:nvPr/>
        </p:nvSpPr>
        <p:spPr bwMode="auto">
          <a:xfrm>
            <a:off x="58738" y="6537325"/>
            <a:ext cx="6804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n-US" altLang="en-US" sz="800">
                <a:solidFill>
                  <a:schemeClr val="bg1"/>
                </a:solidFill>
              </a:rPr>
              <a:t>Xuezhen</a:t>
            </a:r>
            <a:r>
              <a:rPr lang="el-GR" altLang="en-US" sz="800">
                <a:solidFill>
                  <a:schemeClr val="bg1"/>
                </a:solidFill>
              </a:rPr>
              <a:t> </a:t>
            </a:r>
            <a:r>
              <a:rPr lang="en-US" altLang="en-US" sz="800">
                <a:solidFill>
                  <a:schemeClr val="bg1"/>
                </a:solidFill>
              </a:rPr>
              <a:t>et al., </a:t>
            </a:r>
            <a:r>
              <a:rPr lang="en-GB" altLang="en-US" sz="800">
                <a:solidFill>
                  <a:schemeClr val="bg1"/>
                </a:solidFill>
              </a:rPr>
              <a:t>A Worldwide Hotspot Analysis on Food Loss and Waste, Associated Greenhouse Gas Emissions, and Protein Losses, 11 Sept. 2020</a:t>
            </a:r>
            <a:endParaRPr lang="en-US" altLang="en-US" sz="800">
              <a:solidFill>
                <a:schemeClr val="bg1"/>
              </a:solidFill>
            </a:endParaRPr>
          </a:p>
        </p:txBody>
      </p:sp>
      <p:pic>
        <p:nvPicPr>
          <p:cNvPr id="28679" name="Picture 4">
            <a:extLst>
              <a:ext uri="{FF2B5EF4-FFF2-40B4-BE49-F238E27FC236}">
                <a16:creationId xmlns:a16="http://schemas.microsoft.com/office/drawing/2014/main" id="{8EC10C21-A4C3-430D-AB62-CBC681D8A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1417638"/>
            <a:ext cx="891222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4B7EA3D5-81FC-465E-A62C-5DBE14EAC000}"/>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t>.</a:t>
            </a:r>
          </a:p>
        </p:txBody>
      </p:sp>
      <p:pic>
        <p:nvPicPr>
          <p:cNvPr id="29699" name="Picture 8">
            <a:extLst>
              <a:ext uri="{FF2B5EF4-FFF2-40B4-BE49-F238E27FC236}">
                <a16:creationId xmlns:a16="http://schemas.microsoft.com/office/drawing/2014/main" id="{A7E30991-4E81-430F-8D55-E74530838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a:extLst>
              <a:ext uri="{FF2B5EF4-FFF2-40B4-BE49-F238E27FC236}">
                <a16:creationId xmlns:a16="http://schemas.microsoft.com/office/drawing/2014/main" id="{321476EE-D6A5-43EB-8D3F-A7B47F84F145}"/>
              </a:ext>
            </a:extLst>
          </p:cNvPr>
          <p:cNvSpPr txBox="1">
            <a:spLocks/>
          </p:cNvSpPr>
          <p:nvPr/>
        </p:nvSpPr>
        <p:spPr>
          <a:xfrm>
            <a:off x="2341563" y="3186113"/>
            <a:ext cx="7508875" cy="757237"/>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 typeface="Arial" panose="020B0604020202020204" pitchFamily="34" charset="0"/>
              <a:buNone/>
              <a:defRPr/>
            </a:pPr>
            <a:r>
              <a:rPr lang="el-GR" altLang="en-US" sz="2400" dirty="0"/>
              <a:t>155,000 τόνοι απόβλητα τροφίμων (2017)</a:t>
            </a:r>
            <a:br>
              <a:rPr lang="el-GR" altLang="en-US" sz="2400" dirty="0"/>
            </a:br>
            <a:r>
              <a:rPr lang="el-GR" altLang="en-US" sz="2400" dirty="0"/>
              <a:t>28,2% των ΑΣΑ</a:t>
            </a:r>
          </a:p>
        </p:txBody>
      </p:sp>
      <p:sp>
        <p:nvSpPr>
          <p:cNvPr id="17" name="Title 1">
            <a:extLst>
              <a:ext uri="{FF2B5EF4-FFF2-40B4-BE49-F238E27FC236}">
                <a16:creationId xmlns:a16="http://schemas.microsoft.com/office/drawing/2014/main" id="{8860B095-D37A-45F1-8FAB-F5362739E6C1}"/>
              </a:ext>
            </a:extLst>
          </p:cNvPr>
          <p:cNvSpPr txBox="1">
            <a:spLocks/>
          </p:cNvSpPr>
          <p:nvPr/>
        </p:nvSpPr>
        <p:spPr>
          <a:xfrm>
            <a:off x="4500563" y="1131888"/>
            <a:ext cx="3190875" cy="701675"/>
          </a:xfrm>
          <a:prstGeom prst="rect">
            <a:avLst/>
          </a:prstGeom>
          <a:noFill/>
          <a:effectLst>
            <a:outerShdw blurRad="50800" dist="38100" dir="2700000" algn="tl" rotWithShape="0">
              <a:prstClr val="black">
                <a:alpha val="40000"/>
              </a:prstClr>
            </a:outerShdw>
          </a:effec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el-GR" altLang="en-US" sz="4400" dirty="0">
                <a:latin typeface="Tahoma" panose="020B0604030504040204" pitchFamily="34" charset="0"/>
                <a:cs typeface="Tahoma" panose="020B0604030504040204" pitchFamily="34" charset="0"/>
              </a:rPr>
              <a:t>Κύπρος</a:t>
            </a:r>
            <a:endParaRPr lang="en-US" altLang="en-US" sz="4400" dirty="0">
              <a:latin typeface="Tahoma" panose="020B0604030504040204" pitchFamily="34" charset="0"/>
              <a:cs typeface="Tahoma" panose="020B0604030504040204" pitchFamily="34" charset="0"/>
            </a:endParaRPr>
          </a:p>
        </p:txBody>
      </p:sp>
      <p:sp>
        <p:nvSpPr>
          <p:cNvPr id="18" name="Subtitle 2">
            <a:extLst>
              <a:ext uri="{FF2B5EF4-FFF2-40B4-BE49-F238E27FC236}">
                <a16:creationId xmlns:a16="http://schemas.microsoft.com/office/drawing/2014/main" id="{F4D1B9C3-BAC7-4DBC-B590-74BAD872C302}"/>
              </a:ext>
            </a:extLst>
          </p:cNvPr>
          <p:cNvSpPr txBox="1">
            <a:spLocks/>
          </p:cNvSpPr>
          <p:nvPr/>
        </p:nvSpPr>
        <p:spPr>
          <a:xfrm>
            <a:off x="1939925" y="4119563"/>
            <a:ext cx="8312150" cy="757237"/>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 typeface="Arial" panose="020B0604020202020204" pitchFamily="34" charset="0"/>
              <a:buNone/>
              <a:defRPr/>
            </a:pPr>
            <a:r>
              <a:rPr lang="el-GR" altLang="en-US" sz="2400" dirty="0"/>
              <a:t>1/3 των υποδομών και του κόστους διαχείρισης Δημοτικών Στερεών Αποβλήτων</a:t>
            </a:r>
          </a:p>
        </p:txBody>
      </p:sp>
      <p:sp>
        <p:nvSpPr>
          <p:cNvPr id="19" name="Subtitle 2">
            <a:extLst>
              <a:ext uri="{FF2B5EF4-FFF2-40B4-BE49-F238E27FC236}">
                <a16:creationId xmlns:a16="http://schemas.microsoft.com/office/drawing/2014/main" id="{BF26A10E-0AB7-4605-B33A-250B591C425D}"/>
              </a:ext>
            </a:extLst>
          </p:cNvPr>
          <p:cNvSpPr txBox="1">
            <a:spLocks/>
          </p:cNvSpPr>
          <p:nvPr/>
        </p:nvSpPr>
        <p:spPr>
          <a:xfrm>
            <a:off x="1087438" y="5386388"/>
            <a:ext cx="10017125" cy="423862"/>
          </a:xfrm>
          <a:prstGeom prst="rect">
            <a:avLst/>
          </a:prstGeom>
          <a:noFill/>
          <a:effectLst>
            <a:outerShdw blurRad="50800" dist="38100" dir="2700000" algn="tl" rotWithShape="0">
              <a:prstClr val="black">
                <a:alpha val="40000"/>
              </a:prstClr>
            </a:outerShdw>
          </a:effec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 typeface="Arial" panose="020B0604020202020204" pitchFamily="34" charset="0"/>
              <a:buNone/>
              <a:defRPr/>
            </a:pPr>
            <a:r>
              <a:rPr lang="el-GR" altLang="en-US" sz="2400"/>
              <a:t>SDG 12.3 – Μειώση κατά 50% των αποβλήτων τροφίμων μέχρι το 2030</a:t>
            </a:r>
          </a:p>
        </p:txBody>
      </p:sp>
      <p:sp>
        <p:nvSpPr>
          <p:cNvPr id="29704" name="TextBox 19">
            <a:extLst>
              <a:ext uri="{FF2B5EF4-FFF2-40B4-BE49-F238E27FC236}">
                <a16:creationId xmlns:a16="http://schemas.microsoft.com/office/drawing/2014/main" id="{948B1E82-03D8-408D-AFE4-CF569DB9FA00}"/>
              </a:ext>
            </a:extLst>
          </p:cNvPr>
          <p:cNvSpPr txBox="1">
            <a:spLocks noChangeArrowheads="1"/>
          </p:cNvSpPr>
          <p:nvPr/>
        </p:nvSpPr>
        <p:spPr bwMode="auto">
          <a:xfrm>
            <a:off x="4665663" y="1641475"/>
            <a:ext cx="271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800"/>
              <a:t>____________________</a:t>
            </a:r>
            <a:endParaRPr lang="en-US"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F3829D83-3DCA-4EC1-8F43-9BBBCB7D84E2}"/>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t>.</a:t>
            </a:r>
          </a:p>
        </p:txBody>
      </p:sp>
      <p:pic>
        <p:nvPicPr>
          <p:cNvPr id="30723" name="Picture 8">
            <a:extLst>
              <a:ext uri="{FF2B5EF4-FFF2-40B4-BE49-F238E27FC236}">
                <a16:creationId xmlns:a16="http://schemas.microsoft.com/office/drawing/2014/main" id="{632609F9-2510-4519-B712-EC54C13C5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a:extLst>
              <a:ext uri="{FF2B5EF4-FFF2-40B4-BE49-F238E27FC236}">
                <a16:creationId xmlns:a16="http://schemas.microsoft.com/office/drawing/2014/main" id="{3D80EAA6-88C0-4A3D-A579-9F11F94FB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075" y="50800"/>
            <a:ext cx="4356100" cy="6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a:extLst>
              <a:ext uri="{FF2B5EF4-FFF2-40B4-BE49-F238E27FC236}">
                <a16:creationId xmlns:a16="http://schemas.microsoft.com/office/drawing/2014/main" id="{3FEB1BC1-4A6E-4A9A-AE87-5489571E07E7}"/>
              </a:ext>
            </a:extLst>
          </p:cNvPr>
          <p:cNvSpPr txBox="1">
            <a:spLocks noChangeArrowheads="1"/>
          </p:cNvSpPr>
          <p:nvPr/>
        </p:nvSpPr>
        <p:spPr bwMode="auto">
          <a:xfrm>
            <a:off x="192088" y="3284538"/>
            <a:ext cx="5686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2400"/>
              <a:t>Τα νοικοκυριά σπαταλούν περισσότερα τρόφιμα από όσα υπολογίζουν</a:t>
            </a:r>
            <a:endParaRPr lang="en-US" altLang="en-US" sz="2400"/>
          </a:p>
        </p:txBody>
      </p:sp>
      <p:sp>
        <p:nvSpPr>
          <p:cNvPr id="30726" name="TextBox 1">
            <a:extLst>
              <a:ext uri="{FF2B5EF4-FFF2-40B4-BE49-F238E27FC236}">
                <a16:creationId xmlns:a16="http://schemas.microsoft.com/office/drawing/2014/main" id="{E56C6F46-319B-4C36-91BB-FE586BB8222D}"/>
              </a:ext>
            </a:extLst>
          </p:cNvPr>
          <p:cNvSpPr txBox="1">
            <a:spLocks noChangeArrowheads="1"/>
          </p:cNvSpPr>
          <p:nvPr/>
        </p:nvSpPr>
        <p:spPr bwMode="auto">
          <a:xfrm>
            <a:off x="-119063" y="1957388"/>
            <a:ext cx="6307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2400" b="1" u="sng"/>
              <a:t>Σημαντική επισήμανση</a:t>
            </a:r>
            <a:r>
              <a:rPr lang="en-US" altLang="en-US" sz="2400" b="1" u="sng"/>
              <a:t>: </a:t>
            </a:r>
          </a:p>
          <a:p>
            <a:pPr algn="ctr">
              <a:lnSpc>
                <a:spcPct val="100000"/>
              </a:lnSpc>
              <a:spcBef>
                <a:spcPct val="0"/>
              </a:spcBef>
              <a:buFontTx/>
              <a:buNone/>
            </a:pPr>
            <a:r>
              <a:rPr lang="el-GR" altLang="en-US" sz="2400" b="1"/>
              <a:t>Το μέγεθος του προβλήματος δεν εκτιμάται σωστά από τους πολίτες </a:t>
            </a:r>
            <a:endParaRPr lang="en-US" altLang="en-US" sz="24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0BCE529D-581A-4323-B88F-14259EFEB020}"/>
              </a:ext>
            </a:extLst>
          </p:cNvPr>
          <p:cNvSpPr txBox="1">
            <a:spLocks noChangeArrowheads="1"/>
          </p:cNvSpPr>
          <p:nvPr/>
        </p:nvSpPr>
        <p:spPr bwMode="auto">
          <a:xfrm>
            <a:off x="3708400" y="2767013"/>
            <a:ext cx="53006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4000"/>
              <a:t>Έρευνες στην Κύπρο στα πλαίσια του έργου</a:t>
            </a:r>
            <a:endParaRPr lang="en-US" altLang="en-US"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a:extLst>
              <a:ext uri="{FF2B5EF4-FFF2-40B4-BE49-F238E27FC236}">
                <a16:creationId xmlns:a16="http://schemas.microsoft.com/office/drawing/2014/main" id="{61BC2AE4-42CD-42D7-9613-F4A1E157638C}"/>
              </a:ext>
            </a:extLst>
          </p:cNvPr>
          <p:cNvSpPr txBox="1">
            <a:spLocks noChangeArrowheads="1"/>
          </p:cNvSpPr>
          <p:nvPr/>
        </p:nvSpPr>
        <p:spPr bwMode="auto">
          <a:xfrm>
            <a:off x="7077075" y="5749925"/>
            <a:ext cx="4803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just" eaLnBrk="1" hangingPunct="1">
              <a:lnSpc>
                <a:spcPct val="100000"/>
              </a:lnSpc>
              <a:spcBef>
                <a:spcPct val="0"/>
              </a:spcBef>
              <a:buFontTx/>
              <a:buNone/>
            </a:pPr>
            <a:r>
              <a:rPr lang="el-GR" altLang="en-US" sz="1400" b="1">
                <a:solidFill>
                  <a:srgbClr val="404040"/>
                </a:solidFill>
              </a:rPr>
              <a:t>Έκθεση αποτελεσμάτων ποσοτικής έρευνας αγοράς</a:t>
            </a:r>
          </a:p>
          <a:p>
            <a:pPr algn="just" eaLnBrk="1" hangingPunct="1">
              <a:lnSpc>
                <a:spcPct val="100000"/>
              </a:lnSpc>
              <a:spcBef>
                <a:spcPct val="0"/>
              </a:spcBef>
              <a:buFontTx/>
              <a:buNone/>
            </a:pPr>
            <a:r>
              <a:rPr lang="el-GR" altLang="en-US" sz="1400" b="1">
                <a:solidFill>
                  <a:srgbClr val="404040"/>
                </a:solidFill>
              </a:rPr>
              <a:t>1ο κύμα, Νοέμβριος 2020</a:t>
            </a:r>
          </a:p>
        </p:txBody>
      </p:sp>
      <p:sp>
        <p:nvSpPr>
          <p:cNvPr id="32771" name="Slide Number Placeholder 4">
            <a:extLst>
              <a:ext uri="{FF2B5EF4-FFF2-40B4-BE49-F238E27FC236}">
                <a16:creationId xmlns:a16="http://schemas.microsoft.com/office/drawing/2014/main" id="{FFF2C678-B671-407E-809F-DA6DC0B44B37}"/>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sp>
        <p:nvSpPr>
          <p:cNvPr id="32772" name="TextBox 5">
            <a:extLst>
              <a:ext uri="{FF2B5EF4-FFF2-40B4-BE49-F238E27FC236}">
                <a16:creationId xmlns:a16="http://schemas.microsoft.com/office/drawing/2014/main" id="{7124B497-0E1F-4283-828F-6EEBAF0FF87D}"/>
              </a:ext>
            </a:extLst>
          </p:cNvPr>
          <p:cNvSpPr txBox="1">
            <a:spLocks noChangeArrowheads="1"/>
          </p:cNvSpPr>
          <p:nvPr/>
        </p:nvSpPr>
        <p:spPr bwMode="auto">
          <a:xfrm>
            <a:off x="2238375" y="1092200"/>
            <a:ext cx="77152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3200" b="1">
                <a:solidFill>
                  <a:srgbClr val="404040"/>
                </a:solidFill>
              </a:rPr>
              <a:t>Οικιακά οργανικά απορρίμματα: </a:t>
            </a:r>
          </a:p>
          <a:p>
            <a:pPr algn="ctr" eaLnBrk="1" hangingPunct="1">
              <a:lnSpc>
                <a:spcPct val="100000"/>
              </a:lnSpc>
              <a:spcBef>
                <a:spcPct val="0"/>
              </a:spcBef>
              <a:buFontTx/>
              <a:buNone/>
            </a:pPr>
            <a:endParaRPr lang="el-GR" altLang="en-US" sz="3200" b="1">
              <a:solidFill>
                <a:srgbClr val="404040"/>
              </a:solidFill>
            </a:endParaRPr>
          </a:p>
          <a:p>
            <a:pPr algn="ctr" eaLnBrk="1" hangingPunct="1">
              <a:lnSpc>
                <a:spcPct val="100000"/>
              </a:lnSpc>
              <a:spcBef>
                <a:spcPct val="0"/>
              </a:spcBef>
              <a:buFontTx/>
              <a:buNone/>
            </a:pPr>
            <a:r>
              <a:rPr lang="el-GR" altLang="en-US" sz="3200" b="1">
                <a:solidFill>
                  <a:srgbClr val="404040"/>
                </a:solidFill>
              </a:rPr>
              <a:t>Συνήθειες αγοράς και διαχείρισης τροφίμων σε Κυπριακά νοικοκυριά</a:t>
            </a:r>
            <a:endParaRPr lang="en-US" altLang="en-US" sz="3200" b="1">
              <a:solidFill>
                <a:srgbClr val="404040"/>
              </a:solidFill>
            </a:endParaRPr>
          </a:p>
        </p:txBody>
      </p:sp>
      <p:pic>
        <p:nvPicPr>
          <p:cNvPr id="32773" name="Picture 8">
            <a:extLst>
              <a:ext uri="{FF2B5EF4-FFF2-40B4-BE49-F238E27FC236}">
                <a16:creationId xmlns:a16="http://schemas.microsoft.com/office/drawing/2014/main" id="{795553EF-3EB3-4436-8839-0D1BD88CA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6">
            <a:extLst>
              <a:ext uri="{FF2B5EF4-FFF2-40B4-BE49-F238E27FC236}">
                <a16:creationId xmlns:a16="http://schemas.microsoft.com/office/drawing/2014/main" id="{1667BDD0-D2CD-4A8E-AF46-4469DB9B23D0}"/>
              </a:ext>
            </a:extLst>
          </p:cNvPr>
          <p:cNvSpPr txBox="1">
            <a:spLocks noChangeArrowheads="1"/>
          </p:cNvSpPr>
          <p:nvPr/>
        </p:nvSpPr>
        <p:spPr bwMode="auto">
          <a:xfrm>
            <a:off x="1898650" y="3459163"/>
            <a:ext cx="83947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1800"/>
              <a:t>Χρησιμοποιήθηκε η μεθοδολογία </a:t>
            </a:r>
            <a:r>
              <a:rPr lang="en-GB" altLang="en-US" sz="1800"/>
              <a:t>CAWI (Computer Aided Web Interviewing) </a:t>
            </a:r>
            <a:r>
              <a:rPr lang="el-GR" altLang="en-US" sz="1800"/>
              <a:t>για διεξαγωγή των συνεντεύξεων.</a:t>
            </a:r>
          </a:p>
          <a:p>
            <a:pPr>
              <a:lnSpc>
                <a:spcPct val="100000"/>
              </a:lnSpc>
              <a:spcBef>
                <a:spcPct val="0"/>
              </a:spcBef>
              <a:buFontTx/>
              <a:buNone/>
            </a:pPr>
            <a:endParaRPr lang="el-GR" altLang="en-US" sz="1800"/>
          </a:p>
          <a:p>
            <a:pPr>
              <a:lnSpc>
                <a:spcPct val="100000"/>
              </a:lnSpc>
              <a:spcBef>
                <a:spcPct val="0"/>
              </a:spcBef>
              <a:buFontTx/>
              <a:buNone/>
            </a:pPr>
            <a:r>
              <a:rPr lang="el-GR" altLang="en-US" sz="1800"/>
              <a:t>Η έρευνα κάλυψε 554 άτομα ηλικίας 18 και άνω, τα οποία είτε είναι υπεύθυνα για τα ψώνια στο νοικοκυριό, είτε είναι υπεύθυνα για την ετοιμασία φαγητού. Η γεωγραφική κατανομή του δείγματος ήταν ανάλογη της πραγματικής κατανομής του πληθυσμού. Τα δεδομένα δεν σταθμίστηκαν κατά την επεξεργασία τους.</a:t>
            </a:r>
            <a:endParaRPr lang="en-US" altLang="en-US" sz="1800">
              <a:latin typeface="Calibri" panose="020F0502020204030204" pitchFamily="34" charset="0"/>
            </a:endParaRPr>
          </a:p>
        </p:txBody>
      </p:sp>
      <p:sp>
        <p:nvSpPr>
          <p:cNvPr id="32775" name="TextBox 7">
            <a:extLst>
              <a:ext uri="{FF2B5EF4-FFF2-40B4-BE49-F238E27FC236}">
                <a16:creationId xmlns:a16="http://schemas.microsoft.com/office/drawing/2014/main" id="{498726A2-8D6A-4647-B035-D5E5C1A3DEFB}"/>
              </a:ext>
            </a:extLst>
          </p:cNvPr>
          <p:cNvSpPr txBox="1">
            <a:spLocks noChangeArrowheads="1"/>
          </p:cNvSpPr>
          <p:nvPr/>
        </p:nvSpPr>
        <p:spPr bwMode="auto">
          <a:xfrm>
            <a:off x="1898650" y="260350"/>
            <a:ext cx="8521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spcBef>
                <a:spcPct val="0"/>
              </a:spcBef>
              <a:buFontTx/>
              <a:buNone/>
            </a:pPr>
            <a:r>
              <a:rPr lang="el-GR" altLang="en-US" sz="4400">
                <a:solidFill>
                  <a:srgbClr val="2E75B6"/>
                </a:solidFill>
              </a:rPr>
              <a:t> </a:t>
            </a:r>
            <a:r>
              <a:rPr lang="en-US" altLang="en-US" sz="4400">
                <a:solidFill>
                  <a:srgbClr val="2E75B6"/>
                </a:solidFill>
              </a:rPr>
              <a:t>1</a:t>
            </a:r>
            <a:r>
              <a:rPr lang="el-GR" altLang="en-US" sz="4400">
                <a:solidFill>
                  <a:srgbClr val="2E75B6"/>
                </a:solidFill>
              </a:rPr>
              <a:t>η Παγκύπρια Ποσοτική έρευνα</a:t>
            </a:r>
            <a:endParaRPr lang="en-US" altLang="en-US" sz="4400">
              <a:solidFill>
                <a:srgbClr val="2E75B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D168-29E7-4CA7-8434-77F57C512B77}"/>
              </a:ext>
            </a:extLst>
          </p:cNvPr>
          <p:cNvSpPr>
            <a:spLocks noGrp="1"/>
          </p:cNvSpPr>
          <p:nvPr>
            <p:ph type="title" idx="4294967295"/>
          </p:nvPr>
        </p:nvSpPr>
        <p:spPr>
          <a:xfrm>
            <a:off x="1900238" y="395288"/>
            <a:ext cx="10515600" cy="779462"/>
          </a:xfrm>
        </p:spPr>
        <p:txBody>
          <a:bodyPr wrap="square" numCol="1" anchorCtr="0" compatLnSpc="1">
            <a:prstTxWarp prst="textNoShape">
              <a:avLst/>
            </a:prstTxWarp>
          </a:bodyPr>
          <a:lstStyle/>
          <a:p>
            <a:pPr eaLnBrk="1" hangingPunct="1"/>
            <a:r>
              <a:rPr lang="el-GR" altLang="en-US"/>
              <a:t>Συνοπτικά αποτελέσματα</a:t>
            </a:r>
            <a:endParaRPr lang="en-GB" altLang="en-US"/>
          </a:p>
        </p:txBody>
      </p:sp>
      <p:sp>
        <p:nvSpPr>
          <p:cNvPr id="33795" name="TextBox 3">
            <a:extLst>
              <a:ext uri="{FF2B5EF4-FFF2-40B4-BE49-F238E27FC236}">
                <a16:creationId xmlns:a16="http://schemas.microsoft.com/office/drawing/2014/main" id="{0B55F283-C1F6-41BA-A2CB-ACE6EFD832B4}"/>
              </a:ext>
            </a:extLst>
          </p:cNvPr>
          <p:cNvSpPr txBox="1">
            <a:spLocks noChangeArrowheads="1"/>
          </p:cNvSpPr>
          <p:nvPr/>
        </p:nvSpPr>
        <p:spPr bwMode="auto">
          <a:xfrm>
            <a:off x="255588" y="1174750"/>
            <a:ext cx="11680825"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just" eaLnBrk="1" hangingPunct="1">
              <a:lnSpc>
                <a:spcPct val="100000"/>
              </a:lnSpc>
              <a:spcBef>
                <a:spcPct val="0"/>
              </a:spcBef>
              <a:buFontTx/>
              <a:buNone/>
            </a:pPr>
            <a:endParaRPr lang="el-GR" altLang="en-US" sz="1400" b="1">
              <a:solidFill>
                <a:srgbClr val="404040"/>
              </a:solidFill>
            </a:endParaRPr>
          </a:p>
          <a:p>
            <a:pPr algn="just" eaLnBrk="1" hangingPunct="1">
              <a:lnSpc>
                <a:spcPct val="100000"/>
              </a:lnSpc>
              <a:spcBef>
                <a:spcPct val="0"/>
              </a:spcBef>
              <a:buFontTx/>
              <a:buNone/>
            </a:pPr>
            <a:endParaRPr lang="el-GR" altLang="en-US" sz="1400" b="1">
              <a:solidFill>
                <a:srgbClr val="404040"/>
              </a:solidFill>
            </a:endParaRPr>
          </a:p>
          <a:p>
            <a:pPr algn="just" eaLnBrk="1" hangingPunct="1">
              <a:lnSpc>
                <a:spcPct val="100000"/>
              </a:lnSpc>
              <a:spcBef>
                <a:spcPct val="0"/>
              </a:spcBef>
            </a:pPr>
            <a:r>
              <a:rPr lang="el-GR" altLang="en-US" sz="1800" b="1">
                <a:solidFill>
                  <a:srgbClr val="404040"/>
                </a:solidFill>
              </a:rPr>
              <a:t>Το 73% των νοικοκυριών αγοράζει περισσότερες από τις απαραίτητες ποσότητες τροφίμων</a:t>
            </a:r>
          </a:p>
          <a:p>
            <a:pPr algn="just" eaLnBrk="1" hangingPunct="1">
              <a:lnSpc>
                <a:spcPct val="100000"/>
              </a:lnSpc>
              <a:spcBef>
                <a:spcPct val="0"/>
              </a:spcBef>
            </a:pPr>
            <a:endParaRPr lang="el-GR" altLang="en-US" sz="1800" b="1">
              <a:solidFill>
                <a:srgbClr val="404040"/>
              </a:solidFill>
            </a:endParaRPr>
          </a:p>
          <a:p>
            <a:pPr algn="just" eaLnBrk="1" hangingPunct="1">
              <a:lnSpc>
                <a:spcPct val="100000"/>
              </a:lnSpc>
              <a:spcBef>
                <a:spcPct val="0"/>
              </a:spcBef>
            </a:pPr>
            <a:endParaRPr lang="el-GR" altLang="en-US" sz="1800" b="1">
              <a:solidFill>
                <a:srgbClr val="404040"/>
              </a:solidFill>
            </a:endParaRPr>
          </a:p>
          <a:p>
            <a:pPr algn="just" eaLnBrk="1" hangingPunct="1">
              <a:lnSpc>
                <a:spcPct val="100000"/>
              </a:lnSpc>
              <a:spcBef>
                <a:spcPct val="0"/>
              </a:spcBef>
            </a:pPr>
            <a:r>
              <a:rPr lang="el-GR" altLang="en-US" sz="1800" b="1">
                <a:solidFill>
                  <a:srgbClr val="404040"/>
                </a:solidFill>
              </a:rPr>
              <a:t>Το 85% των νοικοκυριών δηλώνει ότι όταν ετοιμάζει ή παραγγέλνει φαγητό υπάρχουν περισσεύματα</a:t>
            </a:r>
          </a:p>
          <a:p>
            <a:pPr algn="just" eaLnBrk="1" hangingPunct="1">
              <a:lnSpc>
                <a:spcPct val="100000"/>
              </a:lnSpc>
              <a:spcBef>
                <a:spcPct val="0"/>
              </a:spcBef>
            </a:pPr>
            <a:endParaRPr lang="el-GR" altLang="en-US" sz="1800" b="1">
              <a:solidFill>
                <a:srgbClr val="404040"/>
              </a:solidFill>
            </a:endParaRPr>
          </a:p>
          <a:p>
            <a:pPr algn="just" eaLnBrk="1" hangingPunct="1">
              <a:lnSpc>
                <a:spcPct val="100000"/>
              </a:lnSpc>
              <a:spcBef>
                <a:spcPct val="0"/>
              </a:spcBef>
            </a:pPr>
            <a:endParaRPr lang="el-GR" altLang="en-US" sz="1800" b="1">
              <a:solidFill>
                <a:srgbClr val="404040"/>
              </a:solidFill>
            </a:endParaRPr>
          </a:p>
          <a:p>
            <a:pPr algn="just" eaLnBrk="1" hangingPunct="1">
              <a:lnSpc>
                <a:spcPct val="100000"/>
              </a:lnSpc>
              <a:spcBef>
                <a:spcPct val="0"/>
              </a:spcBef>
            </a:pPr>
            <a:r>
              <a:rPr lang="el-GR" altLang="en-US" sz="1800" b="1">
                <a:solidFill>
                  <a:srgbClr val="404040"/>
                </a:solidFill>
              </a:rPr>
              <a:t>Το μέσο νοικοκυριό πετάει στα σκουπίδια 23% των εβδομαδιαίων του αγορών σε τρόφιμα, λαχανικά και φρούτα</a:t>
            </a:r>
          </a:p>
          <a:p>
            <a:pPr algn="just" eaLnBrk="1" hangingPunct="1">
              <a:lnSpc>
                <a:spcPct val="100000"/>
              </a:lnSpc>
              <a:spcBef>
                <a:spcPct val="0"/>
              </a:spcBef>
            </a:pPr>
            <a:endParaRPr lang="el-GR" altLang="en-US" sz="1800" b="1">
              <a:solidFill>
                <a:srgbClr val="404040"/>
              </a:solidFill>
            </a:endParaRPr>
          </a:p>
          <a:p>
            <a:pPr algn="just" eaLnBrk="1" hangingPunct="1">
              <a:lnSpc>
                <a:spcPct val="100000"/>
              </a:lnSpc>
              <a:spcBef>
                <a:spcPct val="0"/>
              </a:spcBef>
            </a:pPr>
            <a:endParaRPr lang="el-GR" altLang="en-US" sz="1800" b="1">
              <a:solidFill>
                <a:srgbClr val="404040"/>
              </a:solidFill>
            </a:endParaRPr>
          </a:p>
          <a:p>
            <a:pPr algn="just" eaLnBrk="1" hangingPunct="1">
              <a:lnSpc>
                <a:spcPct val="100000"/>
              </a:lnSpc>
              <a:spcBef>
                <a:spcPct val="0"/>
              </a:spcBef>
            </a:pPr>
            <a:r>
              <a:rPr lang="el-GR" altLang="en-US" sz="1800" b="1">
                <a:solidFill>
                  <a:srgbClr val="404040"/>
                </a:solidFill>
              </a:rPr>
              <a:t>Όταν πετάνε φαγητό και τρόφιμα στα σκουπίδια οι πλείστοι νιώθουν τύψεις (56%) και ότι σπατάλησαν τα χρήματα τους άδικα (46%). Το αίσθημα ότι η πράξη αυτή κάνει ζημιά στο περιβάλλον είναι λιγότερο διάχυτο (30%).</a:t>
            </a:r>
          </a:p>
          <a:p>
            <a:pPr algn="just" eaLnBrk="1" hangingPunct="1">
              <a:lnSpc>
                <a:spcPct val="100000"/>
              </a:lnSpc>
              <a:spcBef>
                <a:spcPct val="0"/>
              </a:spcBef>
            </a:pPr>
            <a:endParaRPr lang="el-GR" altLang="en-US" sz="1400" b="1">
              <a:solidFill>
                <a:srgbClr val="404040"/>
              </a:solidFill>
            </a:endParaRPr>
          </a:p>
          <a:p>
            <a:pPr algn="just" eaLnBrk="1" hangingPunct="1">
              <a:lnSpc>
                <a:spcPct val="100000"/>
              </a:lnSpc>
              <a:spcBef>
                <a:spcPct val="0"/>
              </a:spcBef>
            </a:pPr>
            <a:endParaRPr lang="el-GR" altLang="en-US" sz="1400" b="1">
              <a:solidFill>
                <a:srgbClr val="404040"/>
              </a:solidFill>
            </a:endParaRPr>
          </a:p>
          <a:p>
            <a:pPr algn="just" eaLnBrk="1" hangingPunct="1">
              <a:lnSpc>
                <a:spcPct val="100000"/>
              </a:lnSpc>
              <a:spcBef>
                <a:spcPct val="0"/>
              </a:spcBef>
            </a:pPr>
            <a:endParaRPr lang="el-GR" altLang="en-US" sz="1400" b="1">
              <a:solidFill>
                <a:srgbClr val="404040"/>
              </a:solidFill>
            </a:endParaRPr>
          </a:p>
        </p:txBody>
      </p:sp>
      <p:sp>
        <p:nvSpPr>
          <p:cNvPr id="33796" name="Slide Number Placeholder 4">
            <a:extLst>
              <a:ext uri="{FF2B5EF4-FFF2-40B4-BE49-F238E27FC236}">
                <a16:creationId xmlns:a16="http://schemas.microsoft.com/office/drawing/2014/main" id="{8350E47E-307E-4E8D-97B7-751D35C8C563}"/>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33797" name="Picture 5">
            <a:extLst>
              <a:ext uri="{FF2B5EF4-FFF2-40B4-BE49-F238E27FC236}">
                <a16:creationId xmlns:a16="http://schemas.microsoft.com/office/drawing/2014/main" id="{06140457-2DAF-45EF-96D1-21D30756E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a:extLst>
              <a:ext uri="{FF2B5EF4-FFF2-40B4-BE49-F238E27FC236}">
                <a16:creationId xmlns:a16="http://schemas.microsoft.com/office/drawing/2014/main" id="{4E0E31D3-BC9C-4E81-9E5D-3FDF1A476114}"/>
              </a:ext>
            </a:extLst>
          </p:cNvPr>
          <p:cNvSpPr txBox="1">
            <a:spLocks noChangeArrowheads="1"/>
          </p:cNvSpPr>
          <p:nvPr/>
        </p:nvSpPr>
        <p:spPr bwMode="auto">
          <a:xfrm>
            <a:off x="9858375" y="6391275"/>
            <a:ext cx="1585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100">
                <a:solidFill>
                  <a:srgbClr val="000000"/>
                </a:solidFill>
              </a:rPr>
              <a:t>Βάση: Όλο το δείγμα, Ν=554</a:t>
            </a:r>
            <a:endParaRPr lang="en-US" altLang="en-US" sz="11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A24FC6EA-C182-4E15-8A04-53C9619023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fld id="{1E0E7492-064E-43C3-A366-08D32D0348BF}" type="slidenum">
              <a:rPr lang="en-US" altLang="en-US" sz="1200" smtClean="0">
                <a:solidFill>
                  <a:srgbClr val="898989"/>
                </a:solidFill>
              </a:rPr>
              <a:pPr>
                <a:lnSpc>
                  <a:spcPct val="100000"/>
                </a:lnSpc>
                <a:spcBef>
                  <a:spcPct val="0"/>
                </a:spcBef>
                <a:buFontTx/>
                <a:buNone/>
              </a:pPr>
              <a:t>2</a:t>
            </a:fld>
            <a:endParaRPr lang="en-US" altLang="en-US" sz="1200">
              <a:solidFill>
                <a:srgbClr val="898989"/>
              </a:solidFill>
            </a:endParaRPr>
          </a:p>
        </p:txBody>
      </p:sp>
      <p:sp>
        <p:nvSpPr>
          <p:cNvPr id="16387" name="TextBox 3">
            <a:extLst>
              <a:ext uri="{FF2B5EF4-FFF2-40B4-BE49-F238E27FC236}">
                <a16:creationId xmlns:a16="http://schemas.microsoft.com/office/drawing/2014/main" id="{65255BD0-0DD8-49BD-AE4A-5A0608ED9E11}"/>
              </a:ext>
            </a:extLst>
          </p:cNvPr>
          <p:cNvSpPr txBox="1">
            <a:spLocks noChangeArrowheads="1"/>
          </p:cNvSpPr>
          <p:nvPr/>
        </p:nvSpPr>
        <p:spPr bwMode="auto">
          <a:xfrm>
            <a:off x="3892550" y="2197100"/>
            <a:ext cx="3783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4000"/>
              <a:t>Το Έργο</a:t>
            </a:r>
            <a:endParaRPr lang="en-US" altLang="en-US"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6313-5288-4771-A3E3-318CE2BCBBC2}"/>
              </a:ext>
            </a:extLst>
          </p:cNvPr>
          <p:cNvSpPr>
            <a:spLocks noGrp="1"/>
          </p:cNvSpPr>
          <p:nvPr>
            <p:ph type="title" idx="4294967295"/>
          </p:nvPr>
        </p:nvSpPr>
        <p:spPr>
          <a:xfrm>
            <a:off x="2033588" y="258763"/>
            <a:ext cx="11563350" cy="779462"/>
          </a:xfrm>
        </p:spPr>
        <p:txBody>
          <a:bodyPr wrap="square" numCol="1" anchorCtr="0" compatLnSpc="1">
            <a:prstTxWarp prst="textNoShape">
              <a:avLst/>
            </a:prstTxWarp>
          </a:bodyPr>
          <a:lstStyle/>
          <a:p>
            <a:pPr eaLnBrk="1" hangingPunct="1"/>
            <a:r>
              <a:rPr lang="el-GR" altLang="en-US" sz="3200"/>
              <a:t>Γενικές συνήθειες αγοράς και ετοιμασίας φαγητού</a:t>
            </a:r>
            <a:br>
              <a:rPr lang="el-GR" altLang="en-US" sz="3200"/>
            </a:br>
            <a:r>
              <a:rPr lang="el-GR" altLang="en-US" sz="1400"/>
              <a:t>Λόγοι αγοράς πέραν των απαραιτήτων ποσοτήτων τροφίμων</a:t>
            </a:r>
            <a:endParaRPr lang="en-US" altLang="en-US" sz="1400"/>
          </a:p>
        </p:txBody>
      </p:sp>
      <p:sp>
        <p:nvSpPr>
          <p:cNvPr id="11" name="TextBox 10">
            <a:extLst>
              <a:ext uri="{FF2B5EF4-FFF2-40B4-BE49-F238E27FC236}">
                <a16:creationId xmlns:a16="http://schemas.microsoft.com/office/drawing/2014/main" id="{77B76A4B-43B7-4EA7-A5B0-C8BA8696B389}"/>
              </a:ext>
            </a:extLst>
          </p:cNvPr>
          <p:cNvSpPr txBox="1"/>
          <p:nvPr/>
        </p:nvSpPr>
        <p:spPr>
          <a:xfrm>
            <a:off x="0" y="6442075"/>
            <a:ext cx="9001125" cy="322263"/>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 Ερ13. Για ποιους λόγους αγοράζετε περισσότερες από τις απαραίτητες ποσότητες τροφίμων και φαγητού;</a:t>
            </a:r>
            <a:endParaRPr lang="aa-ET" kern="0" dirty="0">
              <a:solidFill>
                <a:prstClr val="white"/>
              </a:solidFill>
              <a:ea typeface="Calibri" panose="020F0502020204030204" pitchFamily="34" charset="0"/>
              <a:cs typeface="Times New Roman" panose="02020603050405020304" pitchFamily="18" charset="0"/>
            </a:endParaRPr>
          </a:p>
        </p:txBody>
      </p:sp>
      <p:graphicFrame>
        <p:nvGraphicFramePr>
          <p:cNvPr id="34820" name="Chart 5">
            <a:extLst>
              <a:ext uri="{FF2B5EF4-FFF2-40B4-BE49-F238E27FC236}">
                <a16:creationId xmlns:a16="http://schemas.microsoft.com/office/drawing/2014/main" id="{45DF6203-D2C9-41FF-84CE-725C4CCF4473}"/>
              </a:ext>
            </a:extLst>
          </p:cNvPr>
          <p:cNvGraphicFramePr>
            <a:graphicFrameLocks/>
          </p:cNvGraphicFramePr>
          <p:nvPr/>
        </p:nvGraphicFramePr>
        <p:xfrm>
          <a:off x="1052513" y="982663"/>
          <a:ext cx="9798050" cy="5514975"/>
        </p:xfrm>
        <a:graphic>
          <a:graphicData uri="http://schemas.openxmlformats.org/presentationml/2006/ole">
            <mc:AlternateContent xmlns:mc="http://schemas.openxmlformats.org/markup-compatibility/2006">
              <mc:Choice xmlns:v="urn:schemas-microsoft-com:vml" Requires="v">
                <p:oleObj spid="_x0000_s34825" name="Chart" r:id="rId3" imgW="9803218" imgH="5523455" progId="Excel.Chart.8">
                  <p:embed/>
                </p:oleObj>
              </mc:Choice>
              <mc:Fallback>
                <p:oleObj name="Chart" r:id="rId3" imgW="9803218" imgH="5523455"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982663"/>
                        <a:ext cx="979805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1" name="TextBox 8">
            <a:extLst>
              <a:ext uri="{FF2B5EF4-FFF2-40B4-BE49-F238E27FC236}">
                <a16:creationId xmlns:a16="http://schemas.microsoft.com/office/drawing/2014/main" id="{9DFC7018-AEA0-47B0-BE93-1E41C7878E5B}"/>
              </a:ext>
            </a:extLst>
          </p:cNvPr>
          <p:cNvSpPr txBox="1">
            <a:spLocks noChangeArrowheads="1"/>
          </p:cNvSpPr>
          <p:nvPr/>
        </p:nvSpPr>
        <p:spPr bwMode="auto">
          <a:xfrm>
            <a:off x="9761538" y="6426200"/>
            <a:ext cx="15859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100">
                <a:solidFill>
                  <a:srgbClr val="000000"/>
                </a:solidFill>
              </a:rPr>
              <a:t>Βάση: Όλο το δείγμα, Ν=554</a:t>
            </a:r>
            <a:endParaRPr lang="en-US" altLang="en-US" sz="1100">
              <a:solidFill>
                <a:srgbClr val="000000"/>
              </a:solidFill>
            </a:endParaRPr>
          </a:p>
        </p:txBody>
      </p:sp>
      <p:sp>
        <p:nvSpPr>
          <p:cNvPr id="34822" name="TextBox 6">
            <a:extLst>
              <a:ext uri="{FF2B5EF4-FFF2-40B4-BE49-F238E27FC236}">
                <a16:creationId xmlns:a16="http://schemas.microsoft.com/office/drawing/2014/main" id="{2424A3DE-7593-4C35-B35A-83A80D668D65}"/>
              </a:ext>
            </a:extLst>
          </p:cNvPr>
          <p:cNvSpPr txBox="1">
            <a:spLocks noChangeArrowheads="1"/>
          </p:cNvSpPr>
          <p:nvPr/>
        </p:nvSpPr>
        <p:spPr bwMode="auto">
          <a:xfrm>
            <a:off x="8793163" y="4181475"/>
            <a:ext cx="27432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just" eaLnBrk="1" hangingPunct="1">
              <a:lnSpc>
                <a:spcPct val="100000"/>
              </a:lnSpc>
              <a:spcBef>
                <a:spcPct val="0"/>
              </a:spcBef>
              <a:buFontTx/>
              <a:buNone/>
            </a:pPr>
            <a:r>
              <a:rPr lang="el-GR" altLang="en-US" sz="1800">
                <a:solidFill>
                  <a:srgbClr val="000000"/>
                </a:solidFill>
              </a:rPr>
              <a:t>Επτά στους δέκα καταναλωτές τείνουν να αγοράζουν περισσότερες από τις απαραίτητες ποσότητες τροφίμων. </a:t>
            </a:r>
          </a:p>
          <a:p>
            <a:pPr algn="just" eaLnBrk="1" hangingPunct="1">
              <a:lnSpc>
                <a:spcPct val="100000"/>
              </a:lnSpc>
              <a:spcBef>
                <a:spcPct val="0"/>
              </a:spcBef>
              <a:buFontTx/>
              <a:buNone/>
            </a:pPr>
            <a:endParaRPr lang="el-GR" altLang="en-US" sz="1400">
              <a:solidFill>
                <a:srgbClr val="000000"/>
              </a:solidFill>
            </a:endParaRPr>
          </a:p>
        </p:txBody>
      </p:sp>
      <p:sp>
        <p:nvSpPr>
          <p:cNvPr id="34823" name="Slide Number Placeholder 2">
            <a:extLst>
              <a:ext uri="{FF2B5EF4-FFF2-40B4-BE49-F238E27FC236}">
                <a16:creationId xmlns:a16="http://schemas.microsoft.com/office/drawing/2014/main" id="{99FBB0CE-CD61-4071-8C15-014664E71D9D}"/>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34824" name="Picture 7">
            <a:extLst>
              <a:ext uri="{FF2B5EF4-FFF2-40B4-BE49-F238E27FC236}">
                <a16:creationId xmlns:a16="http://schemas.microsoft.com/office/drawing/2014/main" id="{6EE3FB60-8E65-4445-8A1D-43CF328816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7D98-B430-465D-AD2B-2C0E6DE6BC66}"/>
              </a:ext>
            </a:extLst>
          </p:cNvPr>
          <p:cNvSpPr>
            <a:spLocks noGrp="1"/>
          </p:cNvSpPr>
          <p:nvPr>
            <p:ph type="title" idx="4294967295"/>
          </p:nvPr>
        </p:nvSpPr>
        <p:spPr>
          <a:xfrm>
            <a:off x="452438" y="258763"/>
            <a:ext cx="11563350" cy="779462"/>
          </a:xfrm>
        </p:spPr>
        <p:txBody>
          <a:bodyPr wrap="square" numCol="1" anchorCtr="0" compatLnSpc="1">
            <a:prstTxWarp prst="textNoShape">
              <a:avLst/>
            </a:prstTxWarp>
          </a:bodyPr>
          <a:lstStyle/>
          <a:p>
            <a:pPr algn="ctr" eaLnBrk="1" hangingPunct="1"/>
            <a:r>
              <a:rPr lang="el-GR" altLang="en-US" sz="3200"/>
              <a:t>Διαχείριση περισσεύματος φαγητού</a:t>
            </a:r>
            <a:br>
              <a:rPr lang="el-GR" altLang="en-US" sz="3200"/>
            </a:br>
            <a:r>
              <a:rPr lang="el-GR" altLang="en-US" sz="1400"/>
              <a:t>Συχνότητα περισσεύματος φαγητού</a:t>
            </a:r>
            <a:endParaRPr lang="en-US" altLang="en-US" sz="1400"/>
          </a:p>
        </p:txBody>
      </p:sp>
      <p:graphicFrame>
        <p:nvGraphicFramePr>
          <p:cNvPr id="35843" name="Chart 5">
            <a:extLst>
              <a:ext uri="{FF2B5EF4-FFF2-40B4-BE49-F238E27FC236}">
                <a16:creationId xmlns:a16="http://schemas.microsoft.com/office/drawing/2014/main" id="{75EE4A13-31D6-4150-97FC-982ACFB70589}"/>
              </a:ext>
            </a:extLst>
          </p:cNvPr>
          <p:cNvGraphicFramePr>
            <a:graphicFrameLocks/>
          </p:cNvGraphicFramePr>
          <p:nvPr/>
        </p:nvGraphicFramePr>
        <p:xfrm>
          <a:off x="630238" y="1038225"/>
          <a:ext cx="10931525" cy="2811463"/>
        </p:xfrm>
        <a:graphic>
          <a:graphicData uri="http://schemas.openxmlformats.org/presentationml/2006/ole">
            <mc:AlternateContent xmlns:mc="http://schemas.openxmlformats.org/markup-compatibility/2006">
              <mc:Choice xmlns:v="urn:schemas-microsoft-com:vml" Requires="v">
                <p:oleObj spid="_x0000_s35849" name="Chart" r:id="rId3" imgW="10937172" imgH="2816596" progId="Excel.Chart.8">
                  <p:embed/>
                </p:oleObj>
              </mc:Choice>
              <mc:Fallback>
                <p:oleObj name="Chart" r:id="rId3" imgW="10937172" imgH="2816596"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38" y="1038225"/>
                        <a:ext cx="1093152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B64E0897-80C4-4C60-A862-0678B64F3A8B}"/>
              </a:ext>
            </a:extLst>
          </p:cNvPr>
          <p:cNvSpPr txBox="1"/>
          <p:nvPr/>
        </p:nvSpPr>
        <p:spPr>
          <a:xfrm>
            <a:off x="0" y="6470650"/>
            <a:ext cx="9001125" cy="309563"/>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Ερ4. Όταν μαγειρεύετε στο σπίτι ή αγοράζετε έτοιμο φαγητό, μένουν υπολείμματα φαγητού;</a:t>
            </a:r>
            <a:endParaRPr lang="aa-ET" kern="0" dirty="0">
              <a:solidFill>
                <a:prstClr val="white"/>
              </a:solidFill>
              <a:ea typeface="Calibri" panose="020F0502020204030204" pitchFamily="34" charset="0"/>
              <a:cs typeface="Times New Roman" panose="02020603050405020304" pitchFamily="18" charset="0"/>
            </a:endParaRPr>
          </a:p>
        </p:txBody>
      </p:sp>
      <p:sp>
        <p:nvSpPr>
          <p:cNvPr id="35845" name="TextBox 7">
            <a:extLst>
              <a:ext uri="{FF2B5EF4-FFF2-40B4-BE49-F238E27FC236}">
                <a16:creationId xmlns:a16="http://schemas.microsoft.com/office/drawing/2014/main" id="{C80078D7-C49B-4309-A6B0-FCB66F53872B}"/>
              </a:ext>
            </a:extLst>
          </p:cNvPr>
          <p:cNvSpPr txBox="1">
            <a:spLocks noChangeArrowheads="1"/>
          </p:cNvSpPr>
          <p:nvPr/>
        </p:nvSpPr>
        <p:spPr bwMode="auto">
          <a:xfrm>
            <a:off x="9869488" y="6483350"/>
            <a:ext cx="15859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100">
                <a:solidFill>
                  <a:srgbClr val="000000"/>
                </a:solidFill>
              </a:rPr>
              <a:t>Βάση: Όλο το δείγμα, Ν=554</a:t>
            </a:r>
            <a:endParaRPr lang="en-US" altLang="en-US" sz="1100">
              <a:solidFill>
                <a:srgbClr val="000000"/>
              </a:solidFill>
            </a:endParaRPr>
          </a:p>
        </p:txBody>
      </p:sp>
      <p:sp>
        <p:nvSpPr>
          <p:cNvPr id="35846" name="TextBox 9">
            <a:extLst>
              <a:ext uri="{FF2B5EF4-FFF2-40B4-BE49-F238E27FC236}">
                <a16:creationId xmlns:a16="http://schemas.microsoft.com/office/drawing/2014/main" id="{B0368B86-5538-4A9B-BF05-DCBF759A9F22}"/>
              </a:ext>
            </a:extLst>
          </p:cNvPr>
          <p:cNvSpPr txBox="1">
            <a:spLocks noChangeArrowheads="1"/>
          </p:cNvSpPr>
          <p:nvPr/>
        </p:nvSpPr>
        <p:spPr bwMode="auto">
          <a:xfrm>
            <a:off x="350838" y="4516438"/>
            <a:ext cx="114903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just" eaLnBrk="1" hangingPunct="1">
              <a:lnSpc>
                <a:spcPct val="100000"/>
              </a:lnSpc>
              <a:spcBef>
                <a:spcPct val="0"/>
              </a:spcBef>
              <a:buFontTx/>
              <a:buNone/>
            </a:pPr>
            <a:r>
              <a:rPr lang="el-GR" altLang="en-US" sz="1800">
                <a:solidFill>
                  <a:srgbClr val="000000"/>
                </a:solidFill>
              </a:rPr>
              <a:t>Στα πλείστα νοικοκυριά, όταν ετοιμάζεται ή παραγγέλνεται φαγητό, περισσεύει φαγητό, το οποίο δεν καταναλώνεται. </a:t>
            </a:r>
          </a:p>
          <a:p>
            <a:pPr algn="just" eaLnBrk="1" hangingPunct="1">
              <a:lnSpc>
                <a:spcPct val="100000"/>
              </a:lnSpc>
              <a:spcBef>
                <a:spcPct val="0"/>
              </a:spcBef>
              <a:buFontTx/>
              <a:buNone/>
            </a:pPr>
            <a:endParaRPr lang="el-GR" altLang="en-US" sz="1800">
              <a:solidFill>
                <a:srgbClr val="000000"/>
              </a:solidFill>
            </a:endParaRPr>
          </a:p>
          <a:p>
            <a:pPr algn="just" eaLnBrk="1" hangingPunct="1">
              <a:lnSpc>
                <a:spcPct val="100000"/>
              </a:lnSpc>
              <a:spcBef>
                <a:spcPct val="0"/>
              </a:spcBef>
              <a:buFontTx/>
              <a:buNone/>
            </a:pPr>
            <a:r>
              <a:rPr lang="el-GR" altLang="en-US" sz="1800">
                <a:solidFill>
                  <a:srgbClr val="000000"/>
                </a:solidFill>
              </a:rPr>
              <a:t>Σε δύο στα δέκα νοικοκυριά αυτό συμβαίνει τις περισσότερες φορές, ενώ σε επτά σχεδόν στα δέκα, κάποιες φορές. Μόνο στο 14% των νοικοκυριών σχεδόν ποτέ δεν περισσεύει φαγητό.</a:t>
            </a:r>
          </a:p>
        </p:txBody>
      </p:sp>
      <p:sp>
        <p:nvSpPr>
          <p:cNvPr id="35847" name="Slide Number Placeholder 2">
            <a:extLst>
              <a:ext uri="{FF2B5EF4-FFF2-40B4-BE49-F238E27FC236}">
                <a16:creationId xmlns:a16="http://schemas.microsoft.com/office/drawing/2014/main" id="{BCBAC89F-F5AD-4176-86F0-A9A2A05A190E}"/>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35848" name="Picture 8">
            <a:extLst>
              <a:ext uri="{FF2B5EF4-FFF2-40B4-BE49-F238E27FC236}">
                <a16:creationId xmlns:a16="http://schemas.microsoft.com/office/drawing/2014/main" id="{9F49C0F3-52A2-4CD8-8BC6-896285B69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6B7A-1897-4584-9F4D-7A71A45AA491}"/>
              </a:ext>
            </a:extLst>
          </p:cNvPr>
          <p:cNvSpPr>
            <a:spLocks noGrp="1"/>
          </p:cNvSpPr>
          <p:nvPr>
            <p:ph type="title" idx="4294967295"/>
          </p:nvPr>
        </p:nvSpPr>
        <p:spPr>
          <a:xfrm>
            <a:off x="0" y="0"/>
            <a:ext cx="11563350" cy="779463"/>
          </a:xfrm>
        </p:spPr>
        <p:txBody>
          <a:bodyPr wrap="square" numCol="1" anchorCtr="0" compatLnSpc="1">
            <a:prstTxWarp prst="textNoShape">
              <a:avLst/>
            </a:prstTxWarp>
          </a:bodyPr>
          <a:lstStyle/>
          <a:p>
            <a:pPr algn="ctr" eaLnBrk="1" hangingPunct="1"/>
            <a:r>
              <a:rPr lang="el-GR" altLang="en-US" sz="3200"/>
              <a:t>Διαχείριση περισσεύματος φαγητού</a:t>
            </a:r>
            <a:br>
              <a:rPr lang="el-GR" altLang="en-US" sz="3200"/>
            </a:br>
            <a:r>
              <a:rPr lang="el-GR" altLang="en-US" sz="1400"/>
              <a:t>Ενέργειες με υπολείμματα</a:t>
            </a:r>
            <a:endParaRPr lang="en-US" altLang="en-US" sz="1400"/>
          </a:p>
        </p:txBody>
      </p:sp>
      <p:sp>
        <p:nvSpPr>
          <p:cNvPr id="11" name="TextBox 10">
            <a:extLst>
              <a:ext uri="{FF2B5EF4-FFF2-40B4-BE49-F238E27FC236}">
                <a16:creationId xmlns:a16="http://schemas.microsoft.com/office/drawing/2014/main" id="{02FFE2CF-1F75-45EC-9837-AE133BF66C93}"/>
              </a:ext>
            </a:extLst>
          </p:cNvPr>
          <p:cNvSpPr txBox="1"/>
          <p:nvPr/>
        </p:nvSpPr>
        <p:spPr>
          <a:xfrm>
            <a:off x="0" y="6470650"/>
            <a:ext cx="9001125" cy="322263"/>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 Ερ5. Πόσο συχνά κάνετε τα πιο κάτω σε σχέση με φαγητό που περισσεύει:</a:t>
            </a:r>
            <a:endParaRPr lang="aa-ET" kern="0" dirty="0">
              <a:solidFill>
                <a:prstClr val="white"/>
              </a:solidFill>
              <a:ea typeface="Calibri" panose="020F0502020204030204" pitchFamily="34" charset="0"/>
              <a:cs typeface="Times New Roman" panose="02020603050405020304" pitchFamily="18" charset="0"/>
            </a:endParaRPr>
          </a:p>
        </p:txBody>
      </p:sp>
      <p:graphicFrame>
        <p:nvGraphicFramePr>
          <p:cNvPr id="36868" name="Content Placeholder 5">
            <a:extLst>
              <a:ext uri="{FF2B5EF4-FFF2-40B4-BE49-F238E27FC236}">
                <a16:creationId xmlns:a16="http://schemas.microsoft.com/office/drawing/2014/main" id="{C8FAA336-8FFE-464A-81D0-B3964E52E93E}"/>
              </a:ext>
            </a:extLst>
          </p:cNvPr>
          <p:cNvGraphicFramePr>
            <a:graphicFrameLocks noGrp="1"/>
          </p:cNvGraphicFramePr>
          <p:nvPr>
            <p:ph idx="4294967295"/>
          </p:nvPr>
        </p:nvGraphicFramePr>
        <p:xfrm>
          <a:off x="328613" y="923925"/>
          <a:ext cx="8610600" cy="6026150"/>
        </p:xfrm>
        <a:graphic>
          <a:graphicData uri="http://schemas.openxmlformats.org/presentationml/2006/ole">
            <mc:AlternateContent xmlns:mc="http://schemas.openxmlformats.org/markup-compatibility/2006">
              <mc:Choice xmlns:v="urn:schemas-microsoft-com:vml" Requires="v">
                <p:oleObj spid="_x0000_s36873" name="Chart" r:id="rId3" imgW="9120406" imgH="6230652" progId="Excel.Chart.8">
                  <p:embed/>
                </p:oleObj>
              </mc:Choice>
              <mc:Fallback>
                <p:oleObj name="Chart" r:id="rId3" imgW="9120406" imgH="6230652" progId="Excel.Chart.8">
                  <p:embed/>
                  <p:pic>
                    <p:nvPicPr>
                      <p:cNvPr id="0"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923925"/>
                        <a:ext cx="8610600"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9" name="TextBox 5">
            <a:extLst>
              <a:ext uri="{FF2B5EF4-FFF2-40B4-BE49-F238E27FC236}">
                <a16:creationId xmlns:a16="http://schemas.microsoft.com/office/drawing/2014/main" id="{FCD7F569-C1D7-49E4-87DA-9FAC9863C46C}"/>
              </a:ext>
            </a:extLst>
          </p:cNvPr>
          <p:cNvSpPr txBox="1">
            <a:spLocks noChangeArrowheads="1"/>
          </p:cNvSpPr>
          <p:nvPr/>
        </p:nvSpPr>
        <p:spPr bwMode="auto">
          <a:xfrm>
            <a:off x="9832975" y="6470650"/>
            <a:ext cx="1584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100">
                <a:solidFill>
                  <a:srgbClr val="000000"/>
                </a:solidFill>
              </a:rPr>
              <a:t>Βάση: Όλο το δείγμα, Ν=554</a:t>
            </a:r>
            <a:endParaRPr lang="en-US" altLang="en-US" sz="1100">
              <a:solidFill>
                <a:srgbClr val="000000"/>
              </a:solidFill>
            </a:endParaRPr>
          </a:p>
        </p:txBody>
      </p:sp>
      <p:sp>
        <p:nvSpPr>
          <p:cNvPr id="36870" name="TextBox 7">
            <a:extLst>
              <a:ext uri="{FF2B5EF4-FFF2-40B4-BE49-F238E27FC236}">
                <a16:creationId xmlns:a16="http://schemas.microsoft.com/office/drawing/2014/main" id="{7C179ADF-52A5-4E09-A46F-C397AFEAA843}"/>
              </a:ext>
            </a:extLst>
          </p:cNvPr>
          <p:cNvSpPr txBox="1">
            <a:spLocks noChangeArrowheads="1"/>
          </p:cNvSpPr>
          <p:nvPr/>
        </p:nvSpPr>
        <p:spPr bwMode="auto">
          <a:xfrm>
            <a:off x="8534400" y="1111250"/>
            <a:ext cx="35083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just" eaLnBrk="1" hangingPunct="1">
              <a:lnSpc>
                <a:spcPct val="100000"/>
              </a:lnSpc>
              <a:spcBef>
                <a:spcPct val="0"/>
              </a:spcBef>
              <a:buFontTx/>
              <a:buNone/>
            </a:pPr>
            <a:r>
              <a:rPr lang="el-GR" altLang="en-US" sz="1800">
                <a:solidFill>
                  <a:srgbClr val="000000"/>
                </a:solidFill>
              </a:rPr>
              <a:t>Τα δύο τρίτα καταναλώνουν το φαγητό που περισσεύει τις επόμενες μέρες, ενώ ένα τρίτο συνηθίζει να δίνει το περίσσευμα φαγητού σε κατοικίδια ζώα. </a:t>
            </a:r>
          </a:p>
          <a:p>
            <a:pPr algn="just" eaLnBrk="1" hangingPunct="1">
              <a:lnSpc>
                <a:spcPct val="100000"/>
              </a:lnSpc>
              <a:spcBef>
                <a:spcPct val="0"/>
              </a:spcBef>
              <a:buFontTx/>
              <a:buNone/>
            </a:pPr>
            <a:endParaRPr lang="el-GR" altLang="en-US" sz="1800">
              <a:solidFill>
                <a:srgbClr val="000000"/>
              </a:solidFill>
            </a:endParaRPr>
          </a:p>
          <a:p>
            <a:pPr algn="just" eaLnBrk="1" hangingPunct="1">
              <a:lnSpc>
                <a:spcPct val="100000"/>
              </a:lnSpc>
              <a:spcBef>
                <a:spcPct val="0"/>
              </a:spcBef>
              <a:buFontTx/>
              <a:buNone/>
            </a:pPr>
            <a:endParaRPr lang="el-GR" altLang="en-US" sz="1800">
              <a:solidFill>
                <a:srgbClr val="000000"/>
              </a:solidFill>
            </a:endParaRPr>
          </a:p>
          <a:p>
            <a:pPr algn="just" eaLnBrk="1" hangingPunct="1">
              <a:lnSpc>
                <a:spcPct val="100000"/>
              </a:lnSpc>
              <a:spcBef>
                <a:spcPct val="0"/>
              </a:spcBef>
              <a:buFontTx/>
              <a:buNone/>
            </a:pPr>
            <a:r>
              <a:rPr lang="el-GR" altLang="en-US" sz="1800">
                <a:solidFill>
                  <a:srgbClr val="000000"/>
                </a:solidFill>
              </a:rPr>
              <a:t>Πιο αραιά το περίσσευμα φαγητού χρησιμοποιείται για κομποστοποίηση (9%).</a:t>
            </a:r>
          </a:p>
          <a:p>
            <a:pPr algn="just" eaLnBrk="1" hangingPunct="1">
              <a:lnSpc>
                <a:spcPct val="100000"/>
              </a:lnSpc>
              <a:spcBef>
                <a:spcPct val="0"/>
              </a:spcBef>
              <a:buFontTx/>
              <a:buNone/>
            </a:pPr>
            <a:endParaRPr lang="el-GR" altLang="en-US" sz="1800">
              <a:solidFill>
                <a:srgbClr val="000000"/>
              </a:solidFill>
            </a:endParaRPr>
          </a:p>
          <a:p>
            <a:pPr algn="just" eaLnBrk="1" hangingPunct="1">
              <a:lnSpc>
                <a:spcPct val="100000"/>
              </a:lnSpc>
              <a:spcBef>
                <a:spcPct val="0"/>
              </a:spcBef>
              <a:buFontTx/>
              <a:buNone/>
            </a:pPr>
            <a:endParaRPr lang="el-GR" altLang="en-US" sz="1800">
              <a:solidFill>
                <a:srgbClr val="000000"/>
              </a:solidFill>
            </a:endParaRPr>
          </a:p>
          <a:p>
            <a:pPr algn="just" eaLnBrk="1" hangingPunct="1">
              <a:lnSpc>
                <a:spcPct val="100000"/>
              </a:lnSpc>
              <a:spcBef>
                <a:spcPct val="0"/>
              </a:spcBef>
              <a:buFontTx/>
              <a:buNone/>
            </a:pPr>
            <a:r>
              <a:rPr lang="el-GR" altLang="en-US" sz="1800">
                <a:solidFill>
                  <a:srgbClr val="000000"/>
                </a:solidFill>
              </a:rPr>
              <a:t>Ένας στους έξι, αρκετά συχνά ή πάντοτε πετάει το φαγητό που μένει στα σκουπίδια. </a:t>
            </a:r>
          </a:p>
        </p:txBody>
      </p:sp>
      <p:sp>
        <p:nvSpPr>
          <p:cNvPr id="36871" name="Slide Number Placeholder 2">
            <a:extLst>
              <a:ext uri="{FF2B5EF4-FFF2-40B4-BE49-F238E27FC236}">
                <a16:creationId xmlns:a16="http://schemas.microsoft.com/office/drawing/2014/main" id="{F1C3B617-59F7-4162-B302-758DDDF38D3C}"/>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36872" name="Picture 8">
            <a:extLst>
              <a:ext uri="{FF2B5EF4-FFF2-40B4-BE49-F238E27FC236}">
                <a16:creationId xmlns:a16="http://schemas.microsoft.com/office/drawing/2014/main" id="{FC2C01BF-0EE6-40A9-BBE6-AB987262A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9904-9589-4BFE-8CF5-980E04EF2447}"/>
              </a:ext>
            </a:extLst>
          </p:cNvPr>
          <p:cNvSpPr>
            <a:spLocks noGrp="1"/>
          </p:cNvSpPr>
          <p:nvPr>
            <p:ph type="title" idx="4294967295"/>
          </p:nvPr>
        </p:nvSpPr>
        <p:spPr>
          <a:xfrm>
            <a:off x="0" y="106363"/>
            <a:ext cx="11563350" cy="779462"/>
          </a:xfrm>
        </p:spPr>
        <p:txBody>
          <a:bodyPr wrap="square" numCol="1" anchorCtr="0" compatLnSpc="1">
            <a:prstTxWarp prst="textNoShape">
              <a:avLst/>
            </a:prstTxWarp>
          </a:bodyPr>
          <a:lstStyle/>
          <a:p>
            <a:pPr algn="ctr" eaLnBrk="1" hangingPunct="1"/>
            <a:r>
              <a:rPr lang="el-GR" altLang="en-US" sz="3200"/>
              <a:t>Απορρίμματα τροφίμων</a:t>
            </a:r>
            <a:br>
              <a:rPr lang="el-GR" altLang="en-US" sz="3200"/>
            </a:br>
            <a:r>
              <a:rPr lang="el-GR" altLang="en-US" sz="1400"/>
              <a:t>Τρόφιμα ακατάλληλα για κατανάλωση</a:t>
            </a:r>
            <a:endParaRPr lang="en-US" altLang="en-US" sz="1400"/>
          </a:p>
        </p:txBody>
      </p:sp>
      <p:sp>
        <p:nvSpPr>
          <p:cNvPr id="11" name="TextBox 10">
            <a:extLst>
              <a:ext uri="{FF2B5EF4-FFF2-40B4-BE49-F238E27FC236}">
                <a16:creationId xmlns:a16="http://schemas.microsoft.com/office/drawing/2014/main" id="{8B5202C9-862F-4007-88D9-946CCC92CD9E}"/>
              </a:ext>
            </a:extLst>
          </p:cNvPr>
          <p:cNvSpPr txBox="1"/>
          <p:nvPr/>
        </p:nvSpPr>
        <p:spPr>
          <a:xfrm>
            <a:off x="-9525" y="6378575"/>
            <a:ext cx="7977188" cy="539750"/>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Ερ9.Τι κάνετε με τα τρόφιμα, φρούτα και λαχανικά που κρίνετε ότι δεν είναι κατάλληλα για κατανάλωση;</a:t>
            </a:r>
            <a:endParaRPr lang="aa-ET" kern="0" dirty="0">
              <a:solidFill>
                <a:prstClr val="white"/>
              </a:solidFill>
              <a:ea typeface="Calibri" panose="020F0502020204030204" pitchFamily="34" charset="0"/>
              <a:cs typeface="Times New Roman" panose="02020603050405020304" pitchFamily="18" charset="0"/>
            </a:endParaRPr>
          </a:p>
        </p:txBody>
      </p:sp>
      <p:sp>
        <p:nvSpPr>
          <p:cNvPr id="37892" name="TextBox 4">
            <a:extLst>
              <a:ext uri="{FF2B5EF4-FFF2-40B4-BE49-F238E27FC236}">
                <a16:creationId xmlns:a16="http://schemas.microsoft.com/office/drawing/2014/main" id="{B7D9C892-CBA4-4E58-B929-028833BD70C5}"/>
              </a:ext>
            </a:extLst>
          </p:cNvPr>
          <p:cNvSpPr txBox="1">
            <a:spLocks noChangeArrowheads="1"/>
          </p:cNvSpPr>
          <p:nvPr/>
        </p:nvSpPr>
        <p:spPr bwMode="auto">
          <a:xfrm>
            <a:off x="9929813" y="6413500"/>
            <a:ext cx="1584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100">
                <a:solidFill>
                  <a:srgbClr val="000000"/>
                </a:solidFill>
              </a:rPr>
              <a:t>Βάση: Όλο το δείγμα, Ν=554</a:t>
            </a:r>
            <a:endParaRPr lang="en-US" altLang="en-US" sz="1100">
              <a:solidFill>
                <a:srgbClr val="000000"/>
              </a:solidFill>
            </a:endParaRPr>
          </a:p>
        </p:txBody>
      </p:sp>
      <p:graphicFrame>
        <p:nvGraphicFramePr>
          <p:cNvPr id="37893" name="Chart 13">
            <a:extLst>
              <a:ext uri="{FF2B5EF4-FFF2-40B4-BE49-F238E27FC236}">
                <a16:creationId xmlns:a16="http://schemas.microsoft.com/office/drawing/2014/main" id="{EE0008D6-7633-4F96-981B-76F22A17EBDA}"/>
              </a:ext>
            </a:extLst>
          </p:cNvPr>
          <p:cNvGraphicFramePr>
            <a:graphicFrameLocks/>
          </p:cNvGraphicFramePr>
          <p:nvPr/>
        </p:nvGraphicFramePr>
        <p:xfrm>
          <a:off x="325438" y="1498600"/>
          <a:ext cx="11591925" cy="2574925"/>
        </p:xfrm>
        <a:graphic>
          <a:graphicData uri="http://schemas.openxmlformats.org/presentationml/2006/ole">
            <mc:AlternateContent xmlns:mc="http://schemas.openxmlformats.org/markup-compatibility/2006">
              <mc:Choice xmlns:v="urn:schemas-microsoft-com:vml" Requires="v">
                <p:oleObj spid="_x0000_s37897" name="Chart" r:id="rId3" imgW="11601693" imgH="2584928" progId="Excel.Chart.8">
                  <p:embed/>
                </p:oleObj>
              </mc:Choice>
              <mc:Fallback>
                <p:oleObj name="Chart" r:id="rId3" imgW="11601693" imgH="2584928" progId="Excel.Chart.8">
                  <p:embed/>
                  <p:pic>
                    <p:nvPicPr>
                      <p:cNvPr id="0" name="Chart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8" y="1498600"/>
                        <a:ext cx="115919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4" name="TextBox 12">
            <a:extLst>
              <a:ext uri="{FF2B5EF4-FFF2-40B4-BE49-F238E27FC236}">
                <a16:creationId xmlns:a16="http://schemas.microsoft.com/office/drawing/2014/main" id="{7ED31F38-6B89-43B4-84AE-B0261010B551}"/>
              </a:ext>
            </a:extLst>
          </p:cNvPr>
          <p:cNvSpPr txBox="1">
            <a:spLocks noChangeArrowheads="1"/>
          </p:cNvSpPr>
          <p:nvPr/>
        </p:nvSpPr>
        <p:spPr bwMode="auto">
          <a:xfrm>
            <a:off x="917575" y="4381500"/>
            <a:ext cx="104076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just" eaLnBrk="1" hangingPunct="1">
              <a:lnSpc>
                <a:spcPct val="100000"/>
              </a:lnSpc>
              <a:spcBef>
                <a:spcPct val="0"/>
              </a:spcBef>
              <a:buFontTx/>
              <a:buNone/>
            </a:pPr>
            <a:r>
              <a:rPr lang="el-GR" altLang="en-US" sz="1800">
                <a:solidFill>
                  <a:srgbClr val="000000"/>
                </a:solidFill>
              </a:rPr>
              <a:t>Η πλειοψηφία των καταναλωτών πετά στα σκουπίδια τα τρόφιμα που κρίνει ότι δεν είναι κατάλληλα για κατανάλωση (72%)</a:t>
            </a:r>
          </a:p>
          <a:p>
            <a:pPr algn="just" eaLnBrk="1" hangingPunct="1">
              <a:lnSpc>
                <a:spcPct val="100000"/>
              </a:lnSpc>
              <a:spcBef>
                <a:spcPct val="0"/>
              </a:spcBef>
              <a:buFontTx/>
              <a:buNone/>
            </a:pPr>
            <a:endParaRPr lang="el-GR" altLang="en-US" sz="1800">
              <a:solidFill>
                <a:srgbClr val="000000"/>
              </a:solidFill>
            </a:endParaRPr>
          </a:p>
          <a:p>
            <a:pPr algn="just" eaLnBrk="1" hangingPunct="1">
              <a:lnSpc>
                <a:spcPct val="100000"/>
              </a:lnSpc>
              <a:spcBef>
                <a:spcPct val="0"/>
              </a:spcBef>
              <a:buFontTx/>
              <a:buNone/>
            </a:pPr>
            <a:r>
              <a:rPr lang="el-GR" altLang="en-US" sz="1800">
                <a:solidFill>
                  <a:srgbClr val="000000"/>
                </a:solidFill>
              </a:rPr>
              <a:t>Τρεις στους δέκα δίνουν τα τρόφιμα αυτά σε κατοικίδια ζώα</a:t>
            </a:r>
          </a:p>
          <a:p>
            <a:pPr algn="just" eaLnBrk="1" hangingPunct="1">
              <a:lnSpc>
                <a:spcPct val="100000"/>
              </a:lnSpc>
              <a:spcBef>
                <a:spcPct val="0"/>
              </a:spcBef>
              <a:buFontTx/>
              <a:buNone/>
            </a:pPr>
            <a:endParaRPr lang="el-GR" altLang="en-US" sz="1800">
              <a:solidFill>
                <a:srgbClr val="000000"/>
              </a:solidFill>
            </a:endParaRPr>
          </a:p>
          <a:p>
            <a:pPr algn="just" eaLnBrk="1" hangingPunct="1">
              <a:lnSpc>
                <a:spcPct val="100000"/>
              </a:lnSpc>
              <a:spcBef>
                <a:spcPct val="0"/>
              </a:spcBef>
              <a:buFontTx/>
              <a:buNone/>
            </a:pPr>
            <a:r>
              <a:rPr lang="el-GR" altLang="en-US" sz="1800">
                <a:solidFill>
                  <a:srgbClr val="000000"/>
                </a:solidFill>
              </a:rPr>
              <a:t>Σε αρκετά χαμηλότερο βαθμό κάποιοι αναφέρουν ότι τα κομποστοποιούν</a:t>
            </a:r>
          </a:p>
          <a:p>
            <a:pPr algn="just" eaLnBrk="1" hangingPunct="1">
              <a:lnSpc>
                <a:spcPct val="100000"/>
              </a:lnSpc>
              <a:spcBef>
                <a:spcPct val="0"/>
              </a:spcBef>
              <a:buFontTx/>
              <a:buNone/>
            </a:pPr>
            <a:endParaRPr lang="el-GR" altLang="en-US" sz="1800">
              <a:solidFill>
                <a:srgbClr val="000000"/>
              </a:solidFill>
            </a:endParaRPr>
          </a:p>
        </p:txBody>
      </p:sp>
      <p:sp>
        <p:nvSpPr>
          <p:cNvPr id="37895" name="Slide Number Placeholder 2">
            <a:extLst>
              <a:ext uri="{FF2B5EF4-FFF2-40B4-BE49-F238E27FC236}">
                <a16:creationId xmlns:a16="http://schemas.microsoft.com/office/drawing/2014/main" id="{4DCB0692-8F13-4D7A-B14F-16169C719F2E}"/>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37896" name="Picture 15">
            <a:extLst>
              <a:ext uri="{FF2B5EF4-FFF2-40B4-BE49-F238E27FC236}">
                <a16:creationId xmlns:a16="http://schemas.microsoft.com/office/drawing/2014/main" id="{6E1E87B3-8061-4BD2-B02A-FD410A59D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846C-DBF9-44B3-9910-27722B0BCD05}"/>
              </a:ext>
            </a:extLst>
          </p:cNvPr>
          <p:cNvSpPr>
            <a:spLocks noGrp="1"/>
          </p:cNvSpPr>
          <p:nvPr>
            <p:ph type="title" idx="4294967295"/>
          </p:nvPr>
        </p:nvSpPr>
        <p:spPr>
          <a:xfrm>
            <a:off x="0" y="0"/>
            <a:ext cx="11563350" cy="779463"/>
          </a:xfrm>
        </p:spPr>
        <p:txBody>
          <a:bodyPr wrap="square" numCol="1" anchorCtr="0" compatLnSpc="1">
            <a:prstTxWarp prst="textNoShape">
              <a:avLst/>
            </a:prstTxWarp>
          </a:bodyPr>
          <a:lstStyle/>
          <a:p>
            <a:pPr algn="ctr" eaLnBrk="1" hangingPunct="1"/>
            <a:r>
              <a:rPr lang="el-GR" altLang="en-US" sz="3200"/>
              <a:t>Στάσεις και απόψεις</a:t>
            </a:r>
            <a:br>
              <a:rPr lang="el-GR" altLang="en-US" sz="3200"/>
            </a:br>
            <a:r>
              <a:rPr lang="el-GR" altLang="en-US" sz="1400"/>
              <a:t>Αισθήματα κατά την απόρριψη τροφίμων</a:t>
            </a:r>
            <a:endParaRPr lang="en-US" altLang="en-US" sz="1400"/>
          </a:p>
        </p:txBody>
      </p:sp>
      <p:sp>
        <p:nvSpPr>
          <p:cNvPr id="11" name="TextBox 10">
            <a:extLst>
              <a:ext uri="{FF2B5EF4-FFF2-40B4-BE49-F238E27FC236}">
                <a16:creationId xmlns:a16="http://schemas.microsoft.com/office/drawing/2014/main" id="{3E22F250-C70B-46DD-9E38-1917F0E496EB}"/>
              </a:ext>
            </a:extLst>
          </p:cNvPr>
          <p:cNvSpPr txBox="1"/>
          <p:nvPr/>
        </p:nvSpPr>
        <p:spPr>
          <a:xfrm>
            <a:off x="0" y="6442075"/>
            <a:ext cx="9001125" cy="322263"/>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 Ερ14. Όταν απορρίπτετε στα σκουπίδια φαγητά και τρόφιμα αισθάνεστε</a:t>
            </a:r>
            <a:endParaRPr lang="aa-ET" kern="0" dirty="0">
              <a:solidFill>
                <a:prstClr val="white"/>
              </a:solidFill>
              <a:ea typeface="Calibri" panose="020F0502020204030204" pitchFamily="34" charset="0"/>
              <a:cs typeface="Times New Roman" panose="02020603050405020304" pitchFamily="18" charset="0"/>
            </a:endParaRPr>
          </a:p>
        </p:txBody>
      </p:sp>
      <p:graphicFrame>
        <p:nvGraphicFramePr>
          <p:cNvPr id="38916" name="Chart 5">
            <a:extLst>
              <a:ext uri="{FF2B5EF4-FFF2-40B4-BE49-F238E27FC236}">
                <a16:creationId xmlns:a16="http://schemas.microsoft.com/office/drawing/2014/main" id="{5CE4FC49-D59A-4B3E-8D9E-78C8EBDF366C}"/>
              </a:ext>
            </a:extLst>
          </p:cNvPr>
          <p:cNvGraphicFramePr>
            <a:graphicFrameLocks/>
          </p:cNvGraphicFramePr>
          <p:nvPr/>
        </p:nvGraphicFramePr>
        <p:xfrm>
          <a:off x="2327275" y="1603375"/>
          <a:ext cx="4722813" cy="2657475"/>
        </p:xfrm>
        <a:graphic>
          <a:graphicData uri="http://schemas.openxmlformats.org/presentationml/2006/ole">
            <mc:AlternateContent xmlns:mc="http://schemas.openxmlformats.org/markup-compatibility/2006">
              <mc:Choice xmlns:v="urn:schemas-microsoft-com:vml" Requires="v">
                <p:oleObj spid="_x0000_s38922" name="Chart" r:id="rId3" imgW="4730906" imgH="2658086" progId="Excel.Chart.8">
                  <p:embed/>
                </p:oleObj>
              </mc:Choice>
              <mc:Fallback>
                <p:oleObj name="Chart" r:id="rId3" imgW="4730906" imgH="2658086"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1603375"/>
                        <a:ext cx="47228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7" name="TextBox 8">
            <a:extLst>
              <a:ext uri="{FF2B5EF4-FFF2-40B4-BE49-F238E27FC236}">
                <a16:creationId xmlns:a16="http://schemas.microsoft.com/office/drawing/2014/main" id="{1332EC1D-A41F-44DD-BEA0-E74752BAE0DE}"/>
              </a:ext>
            </a:extLst>
          </p:cNvPr>
          <p:cNvSpPr txBox="1">
            <a:spLocks noChangeArrowheads="1"/>
          </p:cNvSpPr>
          <p:nvPr/>
        </p:nvSpPr>
        <p:spPr bwMode="auto">
          <a:xfrm>
            <a:off x="9712325" y="6442075"/>
            <a:ext cx="1584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100">
                <a:solidFill>
                  <a:srgbClr val="000000"/>
                </a:solidFill>
              </a:rPr>
              <a:t>Βάση: Όλο το δείγμα, Ν=554</a:t>
            </a:r>
            <a:endParaRPr lang="en-US" altLang="en-US" sz="1100">
              <a:solidFill>
                <a:srgbClr val="000000"/>
              </a:solidFill>
            </a:endParaRPr>
          </a:p>
        </p:txBody>
      </p:sp>
      <p:graphicFrame>
        <p:nvGraphicFramePr>
          <p:cNvPr id="38918" name="Chart 15">
            <a:extLst>
              <a:ext uri="{FF2B5EF4-FFF2-40B4-BE49-F238E27FC236}">
                <a16:creationId xmlns:a16="http://schemas.microsoft.com/office/drawing/2014/main" id="{203E9FBF-634D-4912-B889-0EDF8E5D8C32}"/>
              </a:ext>
            </a:extLst>
          </p:cNvPr>
          <p:cNvGraphicFramePr>
            <a:graphicFrameLocks/>
          </p:cNvGraphicFramePr>
          <p:nvPr/>
        </p:nvGraphicFramePr>
        <p:xfrm>
          <a:off x="195263" y="1270000"/>
          <a:ext cx="11603037" cy="2606675"/>
        </p:xfrm>
        <a:graphic>
          <a:graphicData uri="http://schemas.openxmlformats.org/presentationml/2006/ole">
            <mc:AlternateContent xmlns:mc="http://schemas.openxmlformats.org/markup-compatibility/2006">
              <mc:Choice xmlns:v="urn:schemas-microsoft-com:vml" Requires="v">
                <p:oleObj spid="_x0000_s38923" name="Chart" r:id="rId5" imgW="11613887" imgH="2615411" progId="Excel.Chart.8">
                  <p:embed/>
                </p:oleObj>
              </mc:Choice>
              <mc:Fallback>
                <p:oleObj name="Chart" r:id="rId5" imgW="11613887" imgH="2615411" progId="Excel.Chart.8">
                  <p:embed/>
                  <p:pic>
                    <p:nvPicPr>
                      <p:cNvPr id="0" name="Chart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63" y="1270000"/>
                        <a:ext cx="11603037"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TextBox 16">
            <a:extLst>
              <a:ext uri="{FF2B5EF4-FFF2-40B4-BE49-F238E27FC236}">
                <a16:creationId xmlns:a16="http://schemas.microsoft.com/office/drawing/2014/main" id="{46633665-8956-4446-B9A4-00D51CF81F5F}"/>
              </a:ext>
            </a:extLst>
          </p:cNvPr>
          <p:cNvSpPr txBox="1">
            <a:spLocks noChangeArrowheads="1"/>
          </p:cNvSpPr>
          <p:nvPr/>
        </p:nvSpPr>
        <p:spPr bwMode="auto">
          <a:xfrm>
            <a:off x="292100" y="4367213"/>
            <a:ext cx="114077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lnSpc>
                <a:spcPct val="100000"/>
              </a:lnSpc>
              <a:spcBef>
                <a:spcPct val="0"/>
              </a:spcBef>
              <a:buFontTx/>
              <a:buNone/>
            </a:pPr>
            <a:r>
              <a:rPr lang="el-GR" altLang="en-US" sz="1800">
                <a:solidFill>
                  <a:srgbClr val="000000"/>
                </a:solidFill>
              </a:rPr>
              <a:t>Το κυριότερο αίσθημα που προκαλείται στους καταναλωτές, όταν πετάνε φαγητά και τρόφιμα στα σκουπίδια, είναι γενικά οι τύψεις (56%) </a:t>
            </a:r>
          </a:p>
          <a:p>
            <a:pPr eaLnBrk="1" hangingPunct="1">
              <a:lnSpc>
                <a:spcPct val="100000"/>
              </a:lnSpc>
              <a:spcBef>
                <a:spcPct val="0"/>
              </a:spcBef>
              <a:buFontTx/>
              <a:buNone/>
            </a:pPr>
            <a:endParaRPr lang="el-GR" altLang="en-US" sz="1800">
              <a:solidFill>
                <a:srgbClr val="000000"/>
              </a:solidFill>
            </a:endParaRPr>
          </a:p>
          <a:p>
            <a:pPr eaLnBrk="1" hangingPunct="1">
              <a:lnSpc>
                <a:spcPct val="100000"/>
              </a:lnSpc>
              <a:spcBef>
                <a:spcPct val="0"/>
              </a:spcBef>
              <a:buFontTx/>
              <a:buNone/>
            </a:pPr>
            <a:r>
              <a:rPr lang="el-GR" altLang="en-US" sz="1800">
                <a:solidFill>
                  <a:srgbClr val="000000"/>
                </a:solidFill>
              </a:rPr>
              <a:t>Ακολουθεί η άδικη σπατάλη λεφτών (46%)</a:t>
            </a:r>
          </a:p>
          <a:p>
            <a:pPr eaLnBrk="1" hangingPunct="1">
              <a:lnSpc>
                <a:spcPct val="100000"/>
              </a:lnSpc>
              <a:spcBef>
                <a:spcPct val="0"/>
              </a:spcBef>
              <a:buFontTx/>
              <a:buNone/>
            </a:pPr>
            <a:endParaRPr lang="el-GR" altLang="en-US" sz="1800">
              <a:solidFill>
                <a:srgbClr val="000000"/>
              </a:solidFill>
            </a:endParaRPr>
          </a:p>
          <a:p>
            <a:pPr eaLnBrk="1" hangingPunct="1">
              <a:lnSpc>
                <a:spcPct val="100000"/>
              </a:lnSpc>
              <a:spcBef>
                <a:spcPct val="0"/>
              </a:spcBef>
              <a:buFontTx/>
              <a:buNone/>
            </a:pPr>
            <a:r>
              <a:rPr lang="el-GR" altLang="en-US" sz="1800">
                <a:solidFill>
                  <a:srgbClr val="000000"/>
                </a:solidFill>
              </a:rPr>
              <a:t>Το περιβάλλον είναι στη συνείδηση μόνο τριών στους δέκα καταναλωτές</a:t>
            </a:r>
          </a:p>
          <a:p>
            <a:pPr eaLnBrk="1" hangingPunct="1">
              <a:lnSpc>
                <a:spcPct val="100000"/>
              </a:lnSpc>
              <a:spcBef>
                <a:spcPct val="0"/>
              </a:spcBef>
              <a:buFontTx/>
              <a:buNone/>
            </a:pPr>
            <a:endParaRPr lang="el-GR" altLang="en-US" sz="1800">
              <a:solidFill>
                <a:srgbClr val="000000"/>
              </a:solidFill>
            </a:endParaRPr>
          </a:p>
        </p:txBody>
      </p:sp>
      <p:sp>
        <p:nvSpPr>
          <p:cNvPr id="38920" name="Slide Number Placeholder 2">
            <a:extLst>
              <a:ext uri="{FF2B5EF4-FFF2-40B4-BE49-F238E27FC236}">
                <a16:creationId xmlns:a16="http://schemas.microsoft.com/office/drawing/2014/main" id="{4BC2CCAA-92EC-40ED-84F7-F1DA3013268F}"/>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38921" name="Picture 14">
            <a:extLst>
              <a:ext uri="{FF2B5EF4-FFF2-40B4-BE49-F238E27FC236}">
                <a16:creationId xmlns:a16="http://schemas.microsoft.com/office/drawing/2014/main" id="{F378C788-F1C5-4000-8517-92C31EFA76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2739-77C8-43DB-B6F8-1D8F4948ED42}"/>
              </a:ext>
            </a:extLst>
          </p:cNvPr>
          <p:cNvSpPr>
            <a:spLocks noGrp="1"/>
          </p:cNvSpPr>
          <p:nvPr>
            <p:ph type="title" idx="4294967295"/>
          </p:nvPr>
        </p:nvSpPr>
        <p:spPr>
          <a:xfrm>
            <a:off x="0" y="106363"/>
            <a:ext cx="11563350" cy="779462"/>
          </a:xfrm>
        </p:spPr>
        <p:txBody>
          <a:bodyPr wrap="square" numCol="1" anchorCtr="0" compatLnSpc="1">
            <a:prstTxWarp prst="textNoShape">
              <a:avLst/>
            </a:prstTxWarp>
          </a:bodyPr>
          <a:lstStyle/>
          <a:p>
            <a:pPr algn="ctr" eaLnBrk="1" hangingPunct="1"/>
            <a:r>
              <a:rPr lang="el-GR" altLang="en-US" sz="3200"/>
              <a:t>Διαχείριση περισσεύματος φαγητού</a:t>
            </a:r>
            <a:br>
              <a:rPr lang="el-GR" altLang="en-US" sz="3200"/>
            </a:br>
            <a:r>
              <a:rPr lang="el-GR" altLang="en-US" sz="1400"/>
              <a:t>Λόγοι που πετάνε φαγητό</a:t>
            </a:r>
            <a:endParaRPr lang="en-US" altLang="en-US" sz="1400"/>
          </a:p>
        </p:txBody>
      </p:sp>
      <p:sp>
        <p:nvSpPr>
          <p:cNvPr id="11" name="TextBox 10">
            <a:extLst>
              <a:ext uri="{FF2B5EF4-FFF2-40B4-BE49-F238E27FC236}">
                <a16:creationId xmlns:a16="http://schemas.microsoft.com/office/drawing/2014/main" id="{732830EF-E520-455A-AA75-D544C5523958}"/>
              </a:ext>
            </a:extLst>
          </p:cNvPr>
          <p:cNvSpPr txBox="1"/>
          <p:nvPr/>
        </p:nvSpPr>
        <p:spPr>
          <a:xfrm>
            <a:off x="0" y="6500813"/>
            <a:ext cx="9001125" cy="311150"/>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 Ερ6. Για ποιους λόγους πετάτε συνήθως το φαγητό που περισσεύει;</a:t>
            </a:r>
            <a:endParaRPr lang="aa-ET" kern="0" dirty="0">
              <a:solidFill>
                <a:prstClr val="white"/>
              </a:solidFill>
              <a:ea typeface="Calibri" panose="020F0502020204030204" pitchFamily="34" charset="0"/>
              <a:cs typeface="Times New Roman" panose="02020603050405020304" pitchFamily="18" charset="0"/>
            </a:endParaRPr>
          </a:p>
        </p:txBody>
      </p:sp>
      <p:graphicFrame>
        <p:nvGraphicFramePr>
          <p:cNvPr id="39940" name="Chart 5">
            <a:extLst>
              <a:ext uri="{FF2B5EF4-FFF2-40B4-BE49-F238E27FC236}">
                <a16:creationId xmlns:a16="http://schemas.microsoft.com/office/drawing/2014/main" id="{0B63E7B8-EAA8-46DD-BD6F-75CBC204710C}"/>
              </a:ext>
            </a:extLst>
          </p:cNvPr>
          <p:cNvGraphicFramePr>
            <a:graphicFrameLocks/>
          </p:cNvGraphicFramePr>
          <p:nvPr/>
        </p:nvGraphicFramePr>
        <p:xfrm>
          <a:off x="446088" y="1338263"/>
          <a:ext cx="9348787" cy="5318125"/>
        </p:xfrm>
        <a:graphic>
          <a:graphicData uri="http://schemas.openxmlformats.org/presentationml/2006/ole">
            <mc:AlternateContent xmlns:mc="http://schemas.openxmlformats.org/markup-compatibility/2006">
              <mc:Choice xmlns:v="urn:schemas-microsoft-com:vml" Requires="v">
                <p:oleObj spid="_x0000_s39947" name="Chart" r:id="rId3" imgW="9358171" imgH="5322269" progId="Excel.Chart.8">
                  <p:embed/>
                </p:oleObj>
              </mc:Choice>
              <mc:Fallback>
                <p:oleObj name="Chart" r:id="rId3" imgW="9358171" imgH="5322269"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1338263"/>
                        <a:ext cx="9348787"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TextBox 8">
            <a:extLst>
              <a:ext uri="{FF2B5EF4-FFF2-40B4-BE49-F238E27FC236}">
                <a16:creationId xmlns:a16="http://schemas.microsoft.com/office/drawing/2014/main" id="{55B35BE9-C591-43BD-8648-ADD722BCAAF4}"/>
              </a:ext>
            </a:extLst>
          </p:cNvPr>
          <p:cNvSpPr txBox="1">
            <a:spLocks noChangeArrowheads="1"/>
          </p:cNvSpPr>
          <p:nvPr/>
        </p:nvSpPr>
        <p:spPr bwMode="auto">
          <a:xfrm>
            <a:off x="9478963" y="6410325"/>
            <a:ext cx="1984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lnSpc>
                <a:spcPct val="100000"/>
              </a:lnSpc>
              <a:spcBef>
                <a:spcPct val="0"/>
              </a:spcBef>
              <a:buFontTx/>
              <a:buNone/>
            </a:pPr>
            <a:r>
              <a:rPr lang="el-GR" altLang="en-US" sz="1100">
                <a:solidFill>
                  <a:srgbClr val="000000"/>
                </a:solidFill>
              </a:rPr>
              <a:t>Βάση: Όσοι πετούν φαγητό στα σκουπίδια, Ν=300</a:t>
            </a:r>
            <a:endParaRPr lang="en-US" altLang="en-US" sz="1100">
              <a:solidFill>
                <a:srgbClr val="000000"/>
              </a:solidFill>
            </a:endParaRPr>
          </a:p>
        </p:txBody>
      </p:sp>
      <p:sp>
        <p:nvSpPr>
          <p:cNvPr id="39942" name="TextBox 6">
            <a:extLst>
              <a:ext uri="{FF2B5EF4-FFF2-40B4-BE49-F238E27FC236}">
                <a16:creationId xmlns:a16="http://schemas.microsoft.com/office/drawing/2014/main" id="{4933CD2F-47E6-449B-B586-C17B3A00BE47}"/>
              </a:ext>
            </a:extLst>
          </p:cNvPr>
          <p:cNvSpPr txBox="1">
            <a:spLocks noChangeArrowheads="1"/>
          </p:cNvSpPr>
          <p:nvPr/>
        </p:nvSpPr>
        <p:spPr bwMode="auto">
          <a:xfrm>
            <a:off x="9478963" y="1338263"/>
            <a:ext cx="24812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just" eaLnBrk="1" hangingPunct="1">
              <a:lnSpc>
                <a:spcPct val="100000"/>
              </a:lnSpc>
              <a:spcBef>
                <a:spcPct val="0"/>
              </a:spcBef>
              <a:buFontTx/>
              <a:buNone/>
            </a:pPr>
            <a:endParaRPr lang="el-GR" altLang="en-US" sz="1800">
              <a:solidFill>
                <a:srgbClr val="000000"/>
              </a:solidFill>
            </a:endParaRPr>
          </a:p>
          <a:p>
            <a:pPr algn="just" eaLnBrk="1" hangingPunct="1">
              <a:lnSpc>
                <a:spcPct val="100000"/>
              </a:lnSpc>
              <a:spcBef>
                <a:spcPct val="0"/>
              </a:spcBef>
              <a:buFontTx/>
              <a:buNone/>
            </a:pPr>
            <a:r>
              <a:rPr lang="el-GR" altLang="en-US" sz="1800">
                <a:solidFill>
                  <a:srgbClr val="000000"/>
                </a:solidFill>
              </a:rPr>
              <a:t>Δύο σχεδόν στους δέκα πετάνε το φαγητό χωρίς να έχουν κάποιο ιδιαίτερο λόγο, κυρίως διότι έτσι συνήθισαν.</a:t>
            </a:r>
          </a:p>
        </p:txBody>
      </p:sp>
      <p:sp>
        <p:nvSpPr>
          <p:cNvPr id="3" name="Right Bracket 2">
            <a:extLst>
              <a:ext uri="{FF2B5EF4-FFF2-40B4-BE49-F238E27FC236}">
                <a16:creationId xmlns:a16="http://schemas.microsoft.com/office/drawing/2014/main" id="{012D34DB-BCAF-4673-B969-878A834F5482}"/>
              </a:ext>
            </a:extLst>
          </p:cNvPr>
          <p:cNvSpPr/>
          <p:nvPr/>
        </p:nvSpPr>
        <p:spPr>
          <a:xfrm>
            <a:off x="6910388" y="1716088"/>
            <a:ext cx="179387" cy="1474787"/>
          </a:xfrm>
          <a:prstGeom prst="rightBracket">
            <a:avLst/>
          </a:prstGeom>
          <a:ln w="19050">
            <a:solidFill>
              <a:srgbClr val="C7631E"/>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solidFill>
                <a:prstClr val="black"/>
              </a:solidFill>
            </a:endParaRPr>
          </a:p>
        </p:txBody>
      </p:sp>
      <p:sp>
        <p:nvSpPr>
          <p:cNvPr id="39944" name="TextBox 7">
            <a:extLst>
              <a:ext uri="{FF2B5EF4-FFF2-40B4-BE49-F238E27FC236}">
                <a16:creationId xmlns:a16="http://schemas.microsoft.com/office/drawing/2014/main" id="{2AD3950D-1A3E-4FF9-8F62-F275F74ED861}"/>
              </a:ext>
            </a:extLst>
          </p:cNvPr>
          <p:cNvSpPr txBox="1">
            <a:spLocks noChangeArrowheads="1"/>
          </p:cNvSpPr>
          <p:nvPr/>
        </p:nvSpPr>
        <p:spPr bwMode="auto">
          <a:xfrm>
            <a:off x="7380288" y="1716088"/>
            <a:ext cx="15398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600">
                <a:solidFill>
                  <a:srgbClr val="000000"/>
                </a:solidFill>
              </a:rPr>
              <a:t>48% πετάνε φαγητό διότι δεν θέλουν να το καταναλώσουν ξανά</a:t>
            </a:r>
          </a:p>
        </p:txBody>
      </p:sp>
      <p:sp>
        <p:nvSpPr>
          <p:cNvPr id="39945" name="Slide Number Placeholder 3">
            <a:extLst>
              <a:ext uri="{FF2B5EF4-FFF2-40B4-BE49-F238E27FC236}">
                <a16:creationId xmlns:a16="http://schemas.microsoft.com/office/drawing/2014/main" id="{185EF4CB-4352-4B6D-9AD8-935894FAFB37}"/>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39946" name="Picture 9">
            <a:extLst>
              <a:ext uri="{FF2B5EF4-FFF2-40B4-BE49-F238E27FC236}">
                <a16:creationId xmlns:a16="http://schemas.microsoft.com/office/drawing/2014/main" id="{ED372C8A-47C6-41C8-B2FD-946F2DA58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E036-9483-43A0-B5BE-D6923B05B11A}"/>
              </a:ext>
            </a:extLst>
          </p:cNvPr>
          <p:cNvSpPr>
            <a:spLocks noGrp="1"/>
          </p:cNvSpPr>
          <p:nvPr>
            <p:ph type="title" idx="4294967295"/>
          </p:nvPr>
        </p:nvSpPr>
        <p:spPr>
          <a:xfrm>
            <a:off x="0" y="106363"/>
            <a:ext cx="11563350" cy="779462"/>
          </a:xfrm>
        </p:spPr>
        <p:txBody>
          <a:bodyPr wrap="square" numCol="1" anchorCtr="0" compatLnSpc="1">
            <a:prstTxWarp prst="textNoShape">
              <a:avLst/>
            </a:prstTxWarp>
          </a:bodyPr>
          <a:lstStyle/>
          <a:p>
            <a:pPr algn="ctr" eaLnBrk="1" hangingPunct="1"/>
            <a:r>
              <a:rPr lang="el-GR" altLang="en-US" sz="3200"/>
              <a:t>Απορρίμματα τροφίμων</a:t>
            </a:r>
            <a:br>
              <a:rPr lang="el-GR" altLang="en-US" sz="3200"/>
            </a:br>
            <a:r>
              <a:rPr lang="el-GR" altLang="en-US" sz="1400"/>
              <a:t>Συχνότητα που πετάνε στα σκουπίδια</a:t>
            </a:r>
            <a:endParaRPr lang="en-US" altLang="en-US" sz="1400"/>
          </a:p>
        </p:txBody>
      </p:sp>
      <p:sp>
        <p:nvSpPr>
          <p:cNvPr id="11" name="TextBox 10">
            <a:extLst>
              <a:ext uri="{FF2B5EF4-FFF2-40B4-BE49-F238E27FC236}">
                <a16:creationId xmlns:a16="http://schemas.microsoft.com/office/drawing/2014/main" id="{16B2607E-B04F-4AAE-A99A-F739C25B3AEF}"/>
              </a:ext>
            </a:extLst>
          </p:cNvPr>
          <p:cNvSpPr txBox="1"/>
          <p:nvPr/>
        </p:nvSpPr>
        <p:spPr>
          <a:xfrm>
            <a:off x="0" y="6364288"/>
            <a:ext cx="7493000" cy="554037"/>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Ερ7. Για κάθε μια από τις ακόλουθες κατηγορίες τροφίμων, θα ήθελα να υποδείξετε πόσο συχνά τυχαίνει να έχετε είδη τα οποία πετάτε στα σκουπίδια;</a:t>
            </a:r>
            <a:endParaRPr lang="aa-ET" kern="0" dirty="0">
              <a:solidFill>
                <a:prstClr val="white"/>
              </a:solidFill>
              <a:ea typeface="Calibri" panose="020F0502020204030204" pitchFamily="34" charset="0"/>
              <a:cs typeface="Times New Roman" panose="02020603050405020304" pitchFamily="18" charset="0"/>
            </a:endParaRPr>
          </a:p>
        </p:txBody>
      </p:sp>
      <p:graphicFrame>
        <p:nvGraphicFramePr>
          <p:cNvPr id="40964" name="Content Placeholder 5">
            <a:extLst>
              <a:ext uri="{FF2B5EF4-FFF2-40B4-BE49-F238E27FC236}">
                <a16:creationId xmlns:a16="http://schemas.microsoft.com/office/drawing/2014/main" id="{13D69191-D838-4820-B7BC-BD52BF4A1B57}"/>
              </a:ext>
            </a:extLst>
          </p:cNvPr>
          <p:cNvGraphicFramePr>
            <a:graphicFrameLocks noGrp="1"/>
          </p:cNvGraphicFramePr>
          <p:nvPr>
            <p:ph idx="4294967295"/>
          </p:nvPr>
        </p:nvGraphicFramePr>
        <p:xfrm>
          <a:off x="-111125" y="593725"/>
          <a:ext cx="8567738" cy="6011863"/>
        </p:xfrm>
        <a:graphic>
          <a:graphicData uri="http://schemas.openxmlformats.org/presentationml/2006/ole">
            <mc:AlternateContent xmlns:mc="http://schemas.openxmlformats.org/markup-compatibility/2006">
              <mc:Choice xmlns:v="urn:schemas-microsoft-com:vml" Requires="v">
                <p:oleObj spid="_x0000_s40977" name="Chart" r:id="rId3" imgW="8577815" imgH="6017273" progId="Excel.Chart.8">
                  <p:embed/>
                </p:oleObj>
              </mc:Choice>
              <mc:Fallback>
                <p:oleObj name="Chart" r:id="rId3" imgW="8577815" imgH="6017273" progId="Excel.Chart.8">
                  <p:embed/>
                  <p:pic>
                    <p:nvPicPr>
                      <p:cNvPr id="0"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593725"/>
                        <a:ext cx="8567738"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5" name="TextBox 4">
            <a:extLst>
              <a:ext uri="{FF2B5EF4-FFF2-40B4-BE49-F238E27FC236}">
                <a16:creationId xmlns:a16="http://schemas.microsoft.com/office/drawing/2014/main" id="{6168F965-73B0-4531-8625-4A65A6FDBE2A}"/>
              </a:ext>
            </a:extLst>
          </p:cNvPr>
          <p:cNvSpPr txBox="1">
            <a:spLocks noChangeArrowheads="1"/>
          </p:cNvSpPr>
          <p:nvPr/>
        </p:nvSpPr>
        <p:spPr bwMode="auto">
          <a:xfrm>
            <a:off x="9798050" y="6424613"/>
            <a:ext cx="1585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100">
                <a:solidFill>
                  <a:srgbClr val="000000"/>
                </a:solidFill>
              </a:rPr>
              <a:t>Βάση: Όλο το δείγμα, Ν=554</a:t>
            </a:r>
            <a:endParaRPr lang="en-US" altLang="en-US" sz="1100">
              <a:solidFill>
                <a:srgbClr val="000000"/>
              </a:solidFill>
            </a:endParaRPr>
          </a:p>
        </p:txBody>
      </p:sp>
      <p:sp>
        <p:nvSpPr>
          <p:cNvPr id="40966" name="TextBox 5">
            <a:extLst>
              <a:ext uri="{FF2B5EF4-FFF2-40B4-BE49-F238E27FC236}">
                <a16:creationId xmlns:a16="http://schemas.microsoft.com/office/drawing/2014/main" id="{8D60339C-23B0-49B4-B7E5-2EA8424536B3}"/>
              </a:ext>
            </a:extLst>
          </p:cNvPr>
          <p:cNvSpPr txBox="1">
            <a:spLocks noChangeArrowheads="1"/>
          </p:cNvSpPr>
          <p:nvPr/>
        </p:nvSpPr>
        <p:spPr bwMode="auto">
          <a:xfrm>
            <a:off x="8442325" y="1525588"/>
            <a:ext cx="3209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just" eaLnBrk="1" hangingPunct="1">
              <a:lnSpc>
                <a:spcPct val="100000"/>
              </a:lnSpc>
              <a:spcBef>
                <a:spcPct val="0"/>
              </a:spcBef>
              <a:buFontTx/>
              <a:buNone/>
            </a:pPr>
            <a:r>
              <a:rPr lang="el-GR" altLang="en-US" sz="1800">
                <a:solidFill>
                  <a:srgbClr val="000000"/>
                </a:solidFill>
              </a:rPr>
              <a:t>Τα λαχανικά και τα φρούτα είναι οι κατηγορίες τροφίμων που πετιούνται πιο συχνά στα σκουπίδια. </a:t>
            </a:r>
          </a:p>
          <a:p>
            <a:pPr algn="just" eaLnBrk="1" hangingPunct="1">
              <a:lnSpc>
                <a:spcPct val="100000"/>
              </a:lnSpc>
              <a:spcBef>
                <a:spcPct val="0"/>
              </a:spcBef>
              <a:buFontTx/>
              <a:buNone/>
            </a:pPr>
            <a:endParaRPr lang="el-GR" altLang="en-US" sz="1800">
              <a:solidFill>
                <a:srgbClr val="000000"/>
              </a:solidFill>
            </a:endParaRPr>
          </a:p>
          <a:p>
            <a:pPr algn="just" eaLnBrk="1" hangingPunct="1">
              <a:lnSpc>
                <a:spcPct val="100000"/>
              </a:lnSpc>
              <a:spcBef>
                <a:spcPct val="0"/>
              </a:spcBef>
              <a:buFontTx/>
              <a:buNone/>
            </a:pPr>
            <a:r>
              <a:rPr lang="el-GR" altLang="en-US" sz="1800">
                <a:solidFill>
                  <a:srgbClr val="000000"/>
                </a:solidFill>
              </a:rPr>
              <a:t>Ζυμαρικά και είδη αρτοποιείου πετά στα σκουπίδια τουλάχιστον μια φορά την εβδομάδα το 41%, κρέατα το 36% και γαλακτοκομικά το 31%.</a:t>
            </a:r>
          </a:p>
          <a:p>
            <a:pPr algn="just" eaLnBrk="1" hangingPunct="1">
              <a:lnSpc>
                <a:spcPct val="100000"/>
              </a:lnSpc>
              <a:spcBef>
                <a:spcPct val="0"/>
              </a:spcBef>
              <a:buFontTx/>
              <a:buNone/>
            </a:pPr>
            <a:endParaRPr lang="el-GR" altLang="en-US" sz="1800">
              <a:solidFill>
                <a:srgbClr val="000000"/>
              </a:solidFill>
            </a:endParaRPr>
          </a:p>
        </p:txBody>
      </p:sp>
      <p:sp>
        <p:nvSpPr>
          <p:cNvPr id="3" name="Rectangle: Rounded Corners 2">
            <a:extLst>
              <a:ext uri="{FF2B5EF4-FFF2-40B4-BE49-F238E27FC236}">
                <a16:creationId xmlns:a16="http://schemas.microsoft.com/office/drawing/2014/main" id="{D0FF39B8-71F2-4384-9DB3-752228EA8823}"/>
              </a:ext>
            </a:extLst>
          </p:cNvPr>
          <p:cNvSpPr/>
          <p:nvPr/>
        </p:nvSpPr>
        <p:spPr>
          <a:xfrm>
            <a:off x="7845425" y="1074738"/>
            <a:ext cx="552450" cy="3444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1200" dirty="0">
                <a:solidFill>
                  <a:prstClr val="black"/>
                </a:solidFill>
                <a:latin typeface="Tahoma" panose="020B0604030504040204" pitchFamily="34" charset="0"/>
                <a:ea typeface="Tahoma" panose="020B0604030504040204" pitchFamily="34" charset="0"/>
                <a:cs typeface="Tahoma" panose="020B0604030504040204" pitchFamily="34" charset="0"/>
              </a:rPr>
              <a:t>1,30</a:t>
            </a:r>
            <a:endParaRPr lang="aa-ET"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Rounded Corners 8">
            <a:extLst>
              <a:ext uri="{FF2B5EF4-FFF2-40B4-BE49-F238E27FC236}">
                <a16:creationId xmlns:a16="http://schemas.microsoft.com/office/drawing/2014/main" id="{7E6AAF39-293A-4B0A-A7AE-3D75EB7BB4A1}"/>
              </a:ext>
            </a:extLst>
          </p:cNvPr>
          <p:cNvSpPr/>
          <p:nvPr/>
        </p:nvSpPr>
        <p:spPr>
          <a:xfrm>
            <a:off x="7845425" y="1792288"/>
            <a:ext cx="552450" cy="3444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1200" dirty="0">
                <a:solidFill>
                  <a:prstClr val="black"/>
                </a:solidFill>
                <a:latin typeface="Tahoma" panose="020B0604030504040204" pitchFamily="34" charset="0"/>
                <a:ea typeface="Tahoma" panose="020B0604030504040204" pitchFamily="34" charset="0"/>
                <a:cs typeface="Tahoma" panose="020B0604030504040204" pitchFamily="34" charset="0"/>
              </a:rPr>
              <a:t>1,18</a:t>
            </a:r>
            <a:endParaRPr lang="aa-ET"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id="{E59AFF0C-1D72-4E99-851E-0E628749BFCF}"/>
              </a:ext>
            </a:extLst>
          </p:cNvPr>
          <p:cNvSpPr/>
          <p:nvPr/>
        </p:nvSpPr>
        <p:spPr>
          <a:xfrm>
            <a:off x="7845425" y="2509838"/>
            <a:ext cx="552450" cy="3444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1200" dirty="0">
                <a:solidFill>
                  <a:prstClr val="black"/>
                </a:solidFill>
                <a:latin typeface="Tahoma" panose="020B0604030504040204" pitchFamily="34" charset="0"/>
                <a:ea typeface="Tahoma" panose="020B0604030504040204" pitchFamily="34" charset="0"/>
                <a:cs typeface="Tahoma" panose="020B0604030504040204" pitchFamily="34" charset="0"/>
              </a:rPr>
              <a:t>1,01</a:t>
            </a:r>
            <a:endParaRPr lang="aa-ET"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Rounded Corners 11">
            <a:extLst>
              <a:ext uri="{FF2B5EF4-FFF2-40B4-BE49-F238E27FC236}">
                <a16:creationId xmlns:a16="http://schemas.microsoft.com/office/drawing/2014/main" id="{5131D66D-AC2F-4FD1-9999-9C2F8B246714}"/>
              </a:ext>
            </a:extLst>
          </p:cNvPr>
          <p:cNvSpPr/>
          <p:nvPr/>
        </p:nvSpPr>
        <p:spPr>
          <a:xfrm>
            <a:off x="7845425" y="3255963"/>
            <a:ext cx="552450" cy="3444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1200" dirty="0">
                <a:solidFill>
                  <a:prstClr val="black"/>
                </a:solidFill>
                <a:latin typeface="Tahoma" panose="020B0604030504040204" pitchFamily="34" charset="0"/>
                <a:ea typeface="Tahoma" panose="020B0604030504040204" pitchFamily="34" charset="0"/>
                <a:cs typeface="Tahoma" panose="020B0604030504040204" pitchFamily="34" charset="0"/>
              </a:rPr>
              <a:t>1,06</a:t>
            </a:r>
            <a:endParaRPr lang="aa-ET"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7DE91925-27D8-4421-99D0-E9261CF898C4}"/>
              </a:ext>
            </a:extLst>
          </p:cNvPr>
          <p:cNvSpPr/>
          <p:nvPr/>
        </p:nvSpPr>
        <p:spPr>
          <a:xfrm>
            <a:off x="7845425" y="3973513"/>
            <a:ext cx="552450" cy="3444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1200" dirty="0">
                <a:solidFill>
                  <a:prstClr val="black"/>
                </a:solidFill>
                <a:latin typeface="Tahoma" panose="020B0604030504040204" pitchFamily="34" charset="0"/>
                <a:ea typeface="Tahoma" panose="020B0604030504040204" pitchFamily="34" charset="0"/>
                <a:cs typeface="Tahoma" panose="020B0604030504040204" pitchFamily="34" charset="0"/>
              </a:rPr>
              <a:t>1,02</a:t>
            </a:r>
            <a:endParaRPr lang="aa-ET"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Rounded Corners 13">
            <a:extLst>
              <a:ext uri="{FF2B5EF4-FFF2-40B4-BE49-F238E27FC236}">
                <a16:creationId xmlns:a16="http://schemas.microsoft.com/office/drawing/2014/main" id="{3E7515FB-6FD6-4179-9184-21E46276F7BC}"/>
              </a:ext>
            </a:extLst>
          </p:cNvPr>
          <p:cNvSpPr/>
          <p:nvPr/>
        </p:nvSpPr>
        <p:spPr>
          <a:xfrm>
            <a:off x="7845425" y="4689475"/>
            <a:ext cx="552450" cy="3460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1200" dirty="0">
                <a:solidFill>
                  <a:prstClr val="black"/>
                </a:solidFill>
                <a:latin typeface="Tahoma" panose="020B0604030504040204" pitchFamily="34" charset="0"/>
                <a:ea typeface="Tahoma" panose="020B0604030504040204" pitchFamily="34" charset="0"/>
                <a:cs typeface="Tahoma" panose="020B0604030504040204" pitchFamily="34" charset="0"/>
              </a:rPr>
              <a:t>0,82</a:t>
            </a:r>
            <a:endParaRPr lang="aa-ET"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Rounded Corners 14">
            <a:extLst>
              <a:ext uri="{FF2B5EF4-FFF2-40B4-BE49-F238E27FC236}">
                <a16:creationId xmlns:a16="http://schemas.microsoft.com/office/drawing/2014/main" id="{6CA34522-F866-4FF1-A3E3-1B9FE5484DFE}"/>
              </a:ext>
            </a:extLst>
          </p:cNvPr>
          <p:cNvSpPr/>
          <p:nvPr/>
        </p:nvSpPr>
        <p:spPr>
          <a:xfrm>
            <a:off x="7850188" y="5407025"/>
            <a:ext cx="552450" cy="3460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1200" dirty="0">
                <a:solidFill>
                  <a:prstClr val="black"/>
                </a:solidFill>
                <a:latin typeface="Tahoma" panose="020B0604030504040204" pitchFamily="34" charset="0"/>
                <a:ea typeface="Tahoma" panose="020B0604030504040204" pitchFamily="34" charset="0"/>
                <a:cs typeface="Tahoma" panose="020B0604030504040204" pitchFamily="34" charset="0"/>
              </a:rPr>
              <a:t>0,69</a:t>
            </a:r>
            <a:endParaRPr lang="aa-ET"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Rounded Corners 15">
            <a:extLst>
              <a:ext uri="{FF2B5EF4-FFF2-40B4-BE49-F238E27FC236}">
                <a16:creationId xmlns:a16="http://schemas.microsoft.com/office/drawing/2014/main" id="{7BFD6336-281F-4BB5-96F9-EF8E73FF3612}"/>
              </a:ext>
            </a:extLst>
          </p:cNvPr>
          <p:cNvSpPr/>
          <p:nvPr/>
        </p:nvSpPr>
        <p:spPr>
          <a:xfrm>
            <a:off x="7681913" y="639763"/>
            <a:ext cx="877887" cy="3460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l-GR" altLang="en-US" sz="1200">
                <a:solidFill>
                  <a:srgbClr val="000000"/>
                </a:solidFill>
                <a:latin typeface="Tahoma" panose="020B0604030504040204" pitchFamily="34" charset="0"/>
                <a:cs typeface="Tahoma" panose="020B0604030504040204" pitchFamily="34" charset="0"/>
              </a:rPr>
              <a:t>Φορές τη βδομάδα</a:t>
            </a:r>
            <a:endParaRPr lang="en-US" altLang="en-US" sz="1200">
              <a:solidFill>
                <a:srgbClr val="000000"/>
              </a:solidFill>
              <a:latin typeface="Tahoma" panose="020B0604030504040204" pitchFamily="34" charset="0"/>
              <a:cs typeface="Tahoma" panose="020B0604030504040204" pitchFamily="34" charset="0"/>
            </a:endParaRPr>
          </a:p>
        </p:txBody>
      </p:sp>
      <p:sp>
        <p:nvSpPr>
          <p:cNvPr id="40975" name="Slide Number Placeholder 3">
            <a:extLst>
              <a:ext uri="{FF2B5EF4-FFF2-40B4-BE49-F238E27FC236}">
                <a16:creationId xmlns:a16="http://schemas.microsoft.com/office/drawing/2014/main" id="{F304BAD0-53F7-4E57-9870-AB9C0B1AE4B1}"/>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40976" name="Picture 16">
            <a:extLst>
              <a:ext uri="{FF2B5EF4-FFF2-40B4-BE49-F238E27FC236}">
                <a16:creationId xmlns:a16="http://schemas.microsoft.com/office/drawing/2014/main" id="{5686C2FB-2E2F-408E-AA0F-91E73A13A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9ED9-2A92-46F2-8E40-745EDC42EFAA}"/>
              </a:ext>
            </a:extLst>
          </p:cNvPr>
          <p:cNvSpPr>
            <a:spLocks noGrp="1"/>
          </p:cNvSpPr>
          <p:nvPr>
            <p:ph type="title" idx="4294967295"/>
          </p:nvPr>
        </p:nvSpPr>
        <p:spPr>
          <a:xfrm>
            <a:off x="0" y="87313"/>
            <a:ext cx="11563350" cy="779462"/>
          </a:xfrm>
        </p:spPr>
        <p:txBody>
          <a:bodyPr wrap="square" numCol="1" anchorCtr="0" compatLnSpc="1">
            <a:prstTxWarp prst="textNoShape">
              <a:avLst/>
            </a:prstTxWarp>
          </a:bodyPr>
          <a:lstStyle/>
          <a:p>
            <a:pPr algn="ctr" eaLnBrk="1" hangingPunct="1"/>
            <a:r>
              <a:rPr lang="el-GR" altLang="en-US" sz="3200"/>
              <a:t>Απορρίμματα τροφίμων</a:t>
            </a:r>
            <a:br>
              <a:rPr lang="el-GR" altLang="en-US" sz="3200"/>
            </a:br>
            <a:r>
              <a:rPr lang="el-GR" altLang="en-US" sz="1400"/>
              <a:t>Λόγοι αλλοίωσης φαγητού, φρούτων, λαχανικών</a:t>
            </a:r>
            <a:endParaRPr lang="en-US" altLang="en-US" sz="1400"/>
          </a:p>
        </p:txBody>
      </p:sp>
      <p:sp>
        <p:nvSpPr>
          <p:cNvPr id="11" name="TextBox 10">
            <a:extLst>
              <a:ext uri="{FF2B5EF4-FFF2-40B4-BE49-F238E27FC236}">
                <a16:creationId xmlns:a16="http://schemas.microsoft.com/office/drawing/2014/main" id="{3D4AF216-EEFB-43B3-9A35-3F824A859172}"/>
              </a:ext>
            </a:extLst>
          </p:cNvPr>
          <p:cNvSpPr txBox="1"/>
          <p:nvPr/>
        </p:nvSpPr>
        <p:spPr>
          <a:xfrm>
            <a:off x="0" y="6488113"/>
            <a:ext cx="10107613" cy="303212"/>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Ερ8. Ποιοι είναι οι πιο συχνοί λόγοι που αλλοιώνονται τα τρόφιμα, φρούτα και λαχανικά στο σπίτι σας;</a:t>
            </a:r>
          </a:p>
        </p:txBody>
      </p:sp>
      <p:graphicFrame>
        <p:nvGraphicFramePr>
          <p:cNvPr id="41988" name="Chart 5">
            <a:extLst>
              <a:ext uri="{FF2B5EF4-FFF2-40B4-BE49-F238E27FC236}">
                <a16:creationId xmlns:a16="http://schemas.microsoft.com/office/drawing/2014/main" id="{35E40699-CF7E-4CE9-AC1F-B65CE2AFF7C6}"/>
              </a:ext>
            </a:extLst>
          </p:cNvPr>
          <p:cNvGraphicFramePr>
            <a:graphicFrameLocks/>
          </p:cNvGraphicFramePr>
          <p:nvPr/>
        </p:nvGraphicFramePr>
        <p:xfrm>
          <a:off x="303213" y="1295400"/>
          <a:ext cx="11664950" cy="3600450"/>
        </p:xfrm>
        <a:graphic>
          <a:graphicData uri="http://schemas.openxmlformats.org/presentationml/2006/ole">
            <mc:AlternateContent xmlns:mc="http://schemas.openxmlformats.org/markup-compatibility/2006">
              <mc:Choice xmlns:v="urn:schemas-microsoft-com:vml" Requires="v">
                <p:oleObj spid="_x0000_s41994" name="Chart" r:id="rId3" imgW="11674852" imgH="3609145" progId="Excel.Chart.8">
                  <p:embed/>
                </p:oleObj>
              </mc:Choice>
              <mc:Fallback>
                <p:oleObj name="Chart" r:id="rId3" imgW="11674852" imgH="3609145"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1295400"/>
                        <a:ext cx="11664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9" name="TextBox 6">
            <a:extLst>
              <a:ext uri="{FF2B5EF4-FFF2-40B4-BE49-F238E27FC236}">
                <a16:creationId xmlns:a16="http://schemas.microsoft.com/office/drawing/2014/main" id="{5AD85F25-C4FA-4AEC-A3AB-151D7F673259}"/>
              </a:ext>
            </a:extLst>
          </p:cNvPr>
          <p:cNvSpPr txBox="1">
            <a:spLocks noChangeArrowheads="1"/>
          </p:cNvSpPr>
          <p:nvPr/>
        </p:nvSpPr>
        <p:spPr bwMode="auto">
          <a:xfrm>
            <a:off x="9836150" y="6440488"/>
            <a:ext cx="1584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100">
                <a:solidFill>
                  <a:srgbClr val="000000"/>
                </a:solidFill>
              </a:rPr>
              <a:t>Βάση: Όλο το δείγμα, Ν=554</a:t>
            </a:r>
            <a:endParaRPr lang="en-US" altLang="en-US" sz="1100">
              <a:solidFill>
                <a:srgbClr val="000000"/>
              </a:solidFill>
            </a:endParaRPr>
          </a:p>
        </p:txBody>
      </p:sp>
      <p:graphicFrame>
        <p:nvGraphicFramePr>
          <p:cNvPr id="41990" name="Chart 13">
            <a:extLst>
              <a:ext uri="{FF2B5EF4-FFF2-40B4-BE49-F238E27FC236}">
                <a16:creationId xmlns:a16="http://schemas.microsoft.com/office/drawing/2014/main" id="{40CFBDAD-0615-4466-AE65-93134346C91D}"/>
              </a:ext>
            </a:extLst>
          </p:cNvPr>
          <p:cNvGraphicFramePr>
            <a:graphicFrameLocks/>
          </p:cNvGraphicFramePr>
          <p:nvPr/>
        </p:nvGraphicFramePr>
        <p:xfrm>
          <a:off x="2568575" y="1646238"/>
          <a:ext cx="4600575" cy="3602037"/>
        </p:xfrm>
        <a:graphic>
          <a:graphicData uri="http://schemas.openxmlformats.org/presentationml/2006/ole">
            <mc:AlternateContent xmlns:mc="http://schemas.openxmlformats.org/markup-compatibility/2006">
              <mc:Choice xmlns:v="urn:schemas-microsoft-com:vml" Requires="v">
                <p:oleObj spid="_x0000_s41995" name="Chart" r:id="rId5" imgW="4608975" imgH="3603048" progId="Excel.Chart.8">
                  <p:embed/>
                </p:oleObj>
              </mc:Choice>
              <mc:Fallback>
                <p:oleObj name="Chart" r:id="rId5" imgW="4608975" imgH="3603048" progId="Excel.Chart.8">
                  <p:embed/>
                  <p:pic>
                    <p:nvPicPr>
                      <p:cNvPr id="0" name="Chart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8575" y="1646238"/>
                        <a:ext cx="4600575"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1" name="TextBox 15">
            <a:extLst>
              <a:ext uri="{FF2B5EF4-FFF2-40B4-BE49-F238E27FC236}">
                <a16:creationId xmlns:a16="http://schemas.microsoft.com/office/drawing/2014/main" id="{C9E09688-8E07-47DF-836A-D85208A1F308}"/>
              </a:ext>
            </a:extLst>
          </p:cNvPr>
          <p:cNvSpPr txBox="1">
            <a:spLocks noChangeArrowheads="1"/>
          </p:cNvSpPr>
          <p:nvPr/>
        </p:nvSpPr>
        <p:spPr bwMode="auto">
          <a:xfrm>
            <a:off x="354013" y="4867275"/>
            <a:ext cx="114204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just" eaLnBrk="1" hangingPunct="1">
              <a:lnSpc>
                <a:spcPct val="100000"/>
              </a:lnSpc>
              <a:spcBef>
                <a:spcPct val="0"/>
              </a:spcBef>
              <a:buFontTx/>
              <a:buNone/>
            </a:pPr>
            <a:r>
              <a:rPr lang="el-GR" altLang="en-US" sz="1800">
                <a:solidFill>
                  <a:srgbClr val="000000"/>
                </a:solidFill>
              </a:rPr>
              <a:t>Ο κυριότερος λόγος που αλλοιώνονται τα τρόφιμα και πετιούνται στα σκουπίδια είναι διότι δεν καταναλώνονται με την ταχύτητα που αναμένεται</a:t>
            </a:r>
          </a:p>
          <a:p>
            <a:pPr algn="just" eaLnBrk="1" hangingPunct="1">
              <a:lnSpc>
                <a:spcPct val="100000"/>
              </a:lnSpc>
              <a:spcBef>
                <a:spcPct val="0"/>
              </a:spcBef>
              <a:buFontTx/>
              <a:buNone/>
            </a:pPr>
            <a:endParaRPr lang="el-GR" altLang="en-US" sz="1800">
              <a:solidFill>
                <a:srgbClr val="000000"/>
              </a:solidFill>
            </a:endParaRPr>
          </a:p>
          <a:p>
            <a:pPr algn="just" eaLnBrk="1" hangingPunct="1">
              <a:lnSpc>
                <a:spcPct val="100000"/>
              </a:lnSpc>
              <a:spcBef>
                <a:spcPct val="0"/>
              </a:spcBef>
              <a:buFontTx/>
              <a:buNone/>
            </a:pPr>
            <a:r>
              <a:rPr lang="el-GR" altLang="en-US" sz="1800">
                <a:solidFill>
                  <a:srgbClr val="000000"/>
                </a:solidFill>
              </a:rPr>
              <a:t>Σε χαμηλότερο βαθμό οι καταναλωτές αναφέρουν ότι ξεχνούν να καταναλώσουν τα τρόφιμα και ότι αγοράζουν περισσότερα από ότι χρειάζονται</a:t>
            </a:r>
          </a:p>
        </p:txBody>
      </p:sp>
      <p:sp>
        <p:nvSpPr>
          <p:cNvPr id="41992" name="Slide Number Placeholder 2">
            <a:extLst>
              <a:ext uri="{FF2B5EF4-FFF2-40B4-BE49-F238E27FC236}">
                <a16:creationId xmlns:a16="http://schemas.microsoft.com/office/drawing/2014/main" id="{8CE29497-3873-4ADE-917A-3987CB1D6464}"/>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41993" name="Picture 16">
            <a:extLst>
              <a:ext uri="{FF2B5EF4-FFF2-40B4-BE49-F238E27FC236}">
                <a16:creationId xmlns:a16="http://schemas.microsoft.com/office/drawing/2014/main" id="{28594168-ABC3-4313-907F-0C7D55BAE2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58D453-96AA-4558-86A8-94136F333ACC}"/>
              </a:ext>
            </a:extLst>
          </p:cNvPr>
          <p:cNvSpPr>
            <a:spLocks noGrp="1"/>
          </p:cNvSpPr>
          <p:nvPr>
            <p:ph type="title" idx="4294967295"/>
          </p:nvPr>
        </p:nvSpPr>
        <p:spPr>
          <a:xfrm>
            <a:off x="1301750" y="700088"/>
            <a:ext cx="10133013" cy="688975"/>
          </a:xfrm>
        </p:spPr>
        <p:txBody>
          <a:bodyPr wrap="square" numCol="1" anchorCtr="0" compatLnSpc="1">
            <a:prstTxWarp prst="textNoShape">
              <a:avLst/>
            </a:prstTxWarp>
          </a:bodyPr>
          <a:lstStyle/>
          <a:p>
            <a:pPr algn="ctr" eaLnBrk="1" hangingPunct="1"/>
            <a:r>
              <a:rPr lang="el-GR" altLang="en-US" sz="4000"/>
              <a:t> </a:t>
            </a:r>
            <a:r>
              <a:rPr lang="en-US" altLang="en-US" sz="4000"/>
              <a:t>1</a:t>
            </a:r>
            <a:r>
              <a:rPr lang="el-GR" altLang="en-US" sz="4000" baseline="30000"/>
              <a:t>η</a:t>
            </a:r>
            <a:r>
              <a:rPr lang="el-GR" altLang="en-US" sz="4000"/>
              <a:t> Ποσοτική έρευνα σε ιστόχωρο</a:t>
            </a:r>
            <a:endParaRPr lang="en-GB" altLang="en-US" sz="4000"/>
          </a:p>
        </p:txBody>
      </p:sp>
      <p:sp>
        <p:nvSpPr>
          <p:cNvPr id="30723" name="TextBox 4">
            <a:extLst>
              <a:ext uri="{FF2B5EF4-FFF2-40B4-BE49-F238E27FC236}">
                <a16:creationId xmlns:a16="http://schemas.microsoft.com/office/drawing/2014/main" id="{025831FD-FABC-40F7-B1A9-D302DD85BC06}"/>
              </a:ext>
            </a:extLst>
          </p:cNvPr>
          <p:cNvSpPr txBox="1">
            <a:spLocks noChangeArrowheads="1"/>
          </p:cNvSpPr>
          <p:nvPr/>
        </p:nvSpPr>
        <p:spPr bwMode="auto">
          <a:xfrm>
            <a:off x="1476375" y="2055813"/>
            <a:ext cx="9958388" cy="37861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marL="342900" indent="-342900" eaLnBrk="1" hangingPunct="1">
              <a:lnSpc>
                <a:spcPct val="100000"/>
              </a:lnSpc>
              <a:spcBef>
                <a:spcPct val="0"/>
              </a:spcBef>
              <a:defRPr/>
            </a:pPr>
            <a:r>
              <a:rPr lang="el-GR" altLang="en-US" sz="2400" dirty="0">
                <a:solidFill>
                  <a:srgbClr val="000000"/>
                </a:solidFill>
              </a:rPr>
              <a:t>Η ενότητα αυτή παρουσιάζει τα αποτελέσματα διαδικτυακής έρευνας που έγινε μεταξύ επισκεπτών σε </a:t>
            </a:r>
            <a:r>
              <a:rPr lang="el-GR" altLang="en-US" sz="2400" dirty="0" err="1">
                <a:solidFill>
                  <a:srgbClr val="000000"/>
                </a:solidFill>
              </a:rPr>
              <a:t>ιστοχώρους</a:t>
            </a:r>
            <a:r>
              <a:rPr lang="el-GR" altLang="en-US" sz="2400" dirty="0">
                <a:solidFill>
                  <a:srgbClr val="000000"/>
                </a:solidFill>
              </a:rPr>
              <a:t> του Συγκροτήματος ΔΙΑΣ (</a:t>
            </a:r>
            <a:r>
              <a:rPr lang="en-GB" altLang="en-US" sz="2400" dirty="0" err="1">
                <a:solidFill>
                  <a:srgbClr val="000000"/>
                </a:solidFill>
              </a:rPr>
              <a:t>Sigmalive</a:t>
            </a:r>
            <a:r>
              <a:rPr lang="en-GB" altLang="en-US" sz="2400" dirty="0">
                <a:solidFill>
                  <a:srgbClr val="000000"/>
                </a:solidFill>
              </a:rPr>
              <a:t>, Sportime.com.cy, I love Style, City.com.cy, Check In, Economy Today, MyCyprusTravel.com)</a:t>
            </a:r>
            <a:r>
              <a:rPr lang="el-GR" altLang="en-US" sz="2400" dirty="0">
                <a:solidFill>
                  <a:srgbClr val="000000"/>
                </a:solidFill>
              </a:rPr>
              <a:t> </a:t>
            </a:r>
            <a:r>
              <a:rPr lang="el-CY" altLang="en-US" sz="2400" dirty="0">
                <a:solidFill>
                  <a:srgbClr val="000000"/>
                </a:solidFill>
              </a:rPr>
              <a:t>τον </a:t>
            </a:r>
            <a:r>
              <a:rPr lang="el-CY" altLang="en-US" sz="2400" dirty="0" err="1">
                <a:solidFill>
                  <a:srgbClr val="000000"/>
                </a:solidFill>
              </a:rPr>
              <a:t>Νοέμ</a:t>
            </a:r>
            <a:r>
              <a:rPr lang="el-CY" altLang="en-US" sz="2400" dirty="0">
                <a:solidFill>
                  <a:srgbClr val="000000"/>
                </a:solidFill>
              </a:rPr>
              <a:t>βριο του 2020 (</a:t>
            </a:r>
            <a:r>
              <a:rPr lang="el-GR" altLang="en-US" sz="2400" dirty="0">
                <a:solidFill>
                  <a:srgbClr val="000000"/>
                </a:solidFill>
              </a:rPr>
              <a:t>05/11</a:t>
            </a:r>
            <a:r>
              <a:rPr lang="el-CY" altLang="en-US" sz="2400" dirty="0">
                <a:solidFill>
                  <a:srgbClr val="000000"/>
                </a:solidFill>
              </a:rPr>
              <a:t>/20 -</a:t>
            </a:r>
            <a:r>
              <a:rPr lang="el-GR" altLang="en-US" sz="2400" dirty="0">
                <a:solidFill>
                  <a:srgbClr val="000000"/>
                </a:solidFill>
              </a:rPr>
              <a:t> </a:t>
            </a:r>
            <a:r>
              <a:rPr lang="el-CY" altLang="en-US" sz="2400" dirty="0">
                <a:solidFill>
                  <a:srgbClr val="000000"/>
                </a:solidFill>
              </a:rPr>
              <a:t>10</a:t>
            </a:r>
            <a:r>
              <a:rPr lang="el-GR" altLang="en-US" sz="2400" dirty="0">
                <a:solidFill>
                  <a:srgbClr val="000000"/>
                </a:solidFill>
              </a:rPr>
              <a:t>/11/2020</a:t>
            </a:r>
            <a:r>
              <a:rPr lang="el-CY" altLang="en-US" sz="2400" dirty="0">
                <a:solidFill>
                  <a:srgbClr val="000000"/>
                </a:solidFill>
              </a:rPr>
              <a:t>)</a:t>
            </a:r>
            <a:r>
              <a:rPr lang="el-GR" altLang="en-US" sz="2400" dirty="0">
                <a:solidFill>
                  <a:srgbClr val="000000"/>
                </a:solidFill>
              </a:rPr>
              <a:t>.</a:t>
            </a:r>
            <a:endParaRPr lang="en-GB" altLang="en-US" sz="2400" dirty="0">
              <a:solidFill>
                <a:srgbClr val="000000"/>
              </a:solidFill>
            </a:endParaRPr>
          </a:p>
          <a:p>
            <a:pPr marL="342900" indent="-342900" eaLnBrk="1" hangingPunct="1">
              <a:lnSpc>
                <a:spcPct val="100000"/>
              </a:lnSpc>
              <a:spcBef>
                <a:spcPct val="0"/>
              </a:spcBef>
              <a:defRPr/>
            </a:pPr>
            <a:endParaRPr lang="en-GB" altLang="en-US" sz="2400" dirty="0">
              <a:solidFill>
                <a:srgbClr val="000000"/>
              </a:solidFill>
            </a:endParaRPr>
          </a:p>
          <a:p>
            <a:pPr marL="342900" indent="-342900" eaLnBrk="1" hangingPunct="1">
              <a:lnSpc>
                <a:spcPct val="100000"/>
              </a:lnSpc>
              <a:spcBef>
                <a:spcPct val="0"/>
              </a:spcBef>
              <a:defRPr/>
            </a:pPr>
            <a:r>
              <a:rPr lang="el-GR" altLang="en-US" sz="2400" dirty="0">
                <a:solidFill>
                  <a:srgbClr val="000000"/>
                </a:solidFill>
              </a:rPr>
              <a:t>Πέραν της άντλησης πληροφοριών από ένα μεγάλο δείγμα Κυπρίων, η έρευνα με τη μεθοδολογία αυτή παρείχε τη δυνατότητα συμμετοχής και ατόμων που διαμένουν εκτός Κύπρου. </a:t>
            </a:r>
          </a:p>
          <a:p>
            <a:pPr eaLnBrk="1" hangingPunct="1">
              <a:lnSpc>
                <a:spcPct val="100000"/>
              </a:lnSpc>
              <a:spcBef>
                <a:spcPct val="0"/>
              </a:spcBef>
              <a:buFontTx/>
              <a:buNone/>
              <a:defRPr/>
            </a:pPr>
            <a:endParaRPr lang="el-GR" altLang="en-US" sz="2400" dirty="0">
              <a:solidFill>
                <a:srgbClr val="000000"/>
              </a:solidFill>
            </a:endParaRPr>
          </a:p>
        </p:txBody>
      </p:sp>
      <p:sp>
        <p:nvSpPr>
          <p:cNvPr id="43012" name="Slide Number Placeholder 1">
            <a:extLst>
              <a:ext uri="{FF2B5EF4-FFF2-40B4-BE49-F238E27FC236}">
                <a16:creationId xmlns:a16="http://schemas.microsoft.com/office/drawing/2014/main" id="{60CD2C78-4727-4E23-893B-80E07F79A789}"/>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43013" name="Picture 5">
            <a:extLst>
              <a:ext uri="{FF2B5EF4-FFF2-40B4-BE49-F238E27FC236}">
                <a16:creationId xmlns:a16="http://schemas.microsoft.com/office/drawing/2014/main" id="{6E98F9AE-3277-48A5-A818-7AB93A517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E5E2-1610-41F2-A2AC-4C2C728B7BF6}"/>
              </a:ext>
            </a:extLst>
          </p:cNvPr>
          <p:cNvSpPr>
            <a:spLocks noGrp="1"/>
          </p:cNvSpPr>
          <p:nvPr>
            <p:ph type="title" idx="4294967295"/>
          </p:nvPr>
        </p:nvSpPr>
        <p:spPr>
          <a:xfrm>
            <a:off x="0" y="106363"/>
            <a:ext cx="11563350" cy="779462"/>
          </a:xfrm>
        </p:spPr>
        <p:txBody>
          <a:bodyPr wrap="square" numCol="1" anchorCtr="0" compatLnSpc="1">
            <a:prstTxWarp prst="textNoShape">
              <a:avLst/>
            </a:prstTxWarp>
          </a:bodyPr>
          <a:lstStyle/>
          <a:p>
            <a:pPr algn="ctr" eaLnBrk="1" hangingPunct="1"/>
            <a:r>
              <a:rPr lang="el-GR" altLang="en-US" sz="3200"/>
              <a:t>Στάσεις και απόψεις</a:t>
            </a:r>
            <a:br>
              <a:rPr lang="el-GR" altLang="en-US" sz="3200"/>
            </a:br>
            <a:r>
              <a:rPr lang="el-GR" altLang="en-US" sz="1400"/>
              <a:t>Σημαντικότητα αγοράς τροφίμων με μεγαλύτερη διάρκεια ζωής</a:t>
            </a:r>
            <a:endParaRPr lang="en-US" altLang="en-US" sz="1400"/>
          </a:p>
        </p:txBody>
      </p:sp>
      <p:sp>
        <p:nvSpPr>
          <p:cNvPr id="11" name="TextBox 10">
            <a:extLst>
              <a:ext uri="{FF2B5EF4-FFF2-40B4-BE49-F238E27FC236}">
                <a16:creationId xmlns:a16="http://schemas.microsoft.com/office/drawing/2014/main" id="{0F6BFBB0-CA67-440C-9761-6FFD7E68DF2B}"/>
              </a:ext>
            </a:extLst>
          </p:cNvPr>
          <p:cNvSpPr txBox="1"/>
          <p:nvPr/>
        </p:nvSpPr>
        <p:spPr>
          <a:xfrm>
            <a:off x="0" y="6357938"/>
            <a:ext cx="7875588" cy="554037"/>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Ερ1. Συγκριτικά με άλλες ενέργειες προστασίας του περιβάλλοντος, πόσο σημαντική είναι η μείωση απορριμμάτων φαγητού αγοράζοντας τρόφιμα που έχουν μεγαλύτερη διάρκεια ζωής;</a:t>
            </a:r>
            <a:endParaRPr lang="aa-ET" kern="0" dirty="0">
              <a:solidFill>
                <a:prstClr val="white"/>
              </a:solidFill>
              <a:ea typeface="Calibri" panose="020F0502020204030204" pitchFamily="34" charset="0"/>
              <a:cs typeface="Times New Roman" panose="02020603050405020304" pitchFamily="18" charset="0"/>
            </a:endParaRPr>
          </a:p>
        </p:txBody>
      </p:sp>
      <p:sp>
        <p:nvSpPr>
          <p:cNvPr id="44036" name="TextBox 4">
            <a:extLst>
              <a:ext uri="{FF2B5EF4-FFF2-40B4-BE49-F238E27FC236}">
                <a16:creationId xmlns:a16="http://schemas.microsoft.com/office/drawing/2014/main" id="{ABE503E3-1B3E-4E8B-85E1-D06A4127AF5B}"/>
              </a:ext>
            </a:extLst>
          </p:cNvPr>
          <p:cNvSpPr txBox="1">
            <a:spLocks noChangeArrowheads="1"/>
          </p:cNvSpPr>
          <p:nvPr/>
        </p:nvSpPr>
        <p:spPr bwMode="auto">
          <a:xfrm>
            <a:off x="9844088" y="6416675"/>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lnSpc>
                <a:spcPct val="100000"/>
              </a:lnSpc>
              <a:spcBef>
                <a:spcPct val="0"/>
              </a:spcBef>
              <a:buFontTx/>
              <a:buNone/>
            </a:pPr>
            <a:r>
              <a:rPr lang="el-GR" altLang="en-US" sz="1100">
                <a:solidFill>
                  <a:srgbClr val="000000"/>
                </a:solidFill>
              </a:rPr>
              <a:t>Βάση: Όλο το δείγμα</a:t>
            </a:r>
          </a:p>
          <a:p>
            <a:pPr eaLnBrk="1" hangingPunct="1">
              <a:lnSpc>
                <a:spcPct val="100000"/>
              </a:lnSpc>
              <a:spcBef>
                <a:spcPct val="0"/>
              </a:spcBef>
              <a:buFontTx/>
              <a:buNone/>
            </a:pPr>
            <a:r>
              <a:rPr lang="el-GR" altLang="en-US" sz="1100">
                <a:solidFill>
                  <a:srgbClr val="000000"/>
                </a:solidFill>
              </a:rPr>
              <a:t>Ν=1828</a:t>
            </a:r>
            <a:endParaRPr lang="en-US" altLang="en-US" sz="1100">
              <a:solidFill>
                <a:srgbClr val="000000"/>
              </a:solidFill>
            </a:endParaRPr>
          </a:p>
        </p:txBody>
      </p:sp>
      <p:graphicFrame>
        <p:nvGraphicFramePr>
          <p:cNvPr id="44037" name="Chart 6">
            <a:extLst>
              <a:ext uri="{FF2B5EF4-FFF2-40B4-BE49-F238E27FC236}">
                <a16:creationId xmlns:a16="http://schemas.microsoft.com/office/drawing/2014/main" id="{41FF5012-1FE7-434D-811C-016C3ED7442C}"/>
              </a:ext>
            </a:extLst>
          </p:cNvPr>
          <p:cNvGraphicFramePr>
            <a:graphicFrameLocks/>
          </p:cNvGraphicFramePr>
          <p:nvPr/>
        </p:nvGraphicFramePr>
        <p:xfrm>
          <a:off x="-935038" y="704850"/>
          <a:ext cx="7129463" cy="5448300"/>
        </p:xfrm>
        <a:graphic>
          <a:graphicData uri="http://schemas.openxmlformats.org/presentationml/2006/ole">
            <mc:AlternateContent xmlns:mc="http://schemas.openxmlformats.org/markup-compatibility/2006">
              <mc:Choice xmlns:v="urn:schemas-microsoft-com:vml" Requires="v">
                <p:oleObj spid="_x0000_s44045" name="Chart" r:id="rId3" imgW="7139035" imgH="5456393" progId="Excel.Chart.8">
                  <p:embed/>
                </p:oleObj>
              </mc:Choice>
              <mc:Fallback>
                <p:oleObj name="Chart" r:id="rId3" imgW="7139035" imgH="5456393" progId="Excel.Chart.8">
                  <p:embed/>
                  <p:pic>
                    <p:nvPicPr>
                      <p:cNvPr id="0" name="Char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704850"/>
                        <a:ext cx="7129463"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8" name="Chart 9">
            <a:extLst>
              <a:ext uri="{FF2B5EF4-FFF2-40B4-BE49-F238E27FC236}">
                <a16:creationId xmlns:a16="http://schemas.microsoft.com/office/drawing/2014/main" id="{B324E574-1E67-48DB-81C0-5BFE235E265B}"/>
              </a:ext>
            </a:extLst>
          </p:cNvPr>
          <p:cNvGraphicFramePr>
            <a:graphicFrameLocks/>
          </p:cNvGraphicFramePr>
          <p:nvPr/>
        </p:nvGraphicFramePr>
        <p:xfrm>
          <a:off x="4852988" y="765175"/>
          <a:ext cx="4629150" cy="5387975"/>
        </p:xfrm>
        <a:graphic>
          <a:graphicData uri="http://schemas.openxmlformats.org/presentationml/2006/ole">
            <mc:AlternateContent xmlns:mc="http://schemas.openxmlformats.org/markup-compatibility/2006">
              <mc:Choice xmlns:v="urn:schemas-microsoft-com:vml" Requires="v">
                <p:oleObj spid="_x0000_s44046" name="Chart" r:id="rId5" imgW="4639458" imgH="5395428" progId="Excel.Chart.8">
                  <p:embed/>
                </p:oleObj>
              </mc:Choice>
              <mc:Fallback>
                <p:oleObj name="Chart" r:id="rId5" imgW="4639458" imgH="5395428" progId="Excel.Chart.8">
                  <p:embed/>
                  <p:pic>
                    <p:nvPicPr>
                      <p:cNvPr id="0" name="Char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2988" y="765175"/>
                        <a:ext cx="462915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9" name="Chart 11">
            <a:extLst>
              <a:ext uri="{FF2B5EF4-FFF2-40B4-BE49-F238E27FC236}">
                <a16:creationId xmlns:a16="http://schemas.microsoft.com/office/drawing/2014/main" id="{B3B6DEAD-76B8-4B2C-93B5-D854038685ED}"/>
              </a:ext>
            </a:extLst>
          </p:cNvPr>
          <p:cNvGraphicFramePr>
            <a:graphicFrameLocks/>
          </p:cNvGraphicFramePr>
          <p:nvPr/>
        </p:nvGraphicFramePr>
        <p:xfrm>
          <a:off x="9340850" y="785813"/>
          <a:ext cx="2695575" cy="5521325"/>
        </p:xfrm>
        <a:graphic>
          <a:graphicData uri="http://schemas.openxmlformats.org/presentationml/2006/ole">
            <mc:AlternateContent xmlns:mc="http://schemas.openxmlformats.org/markup-compatibility/2006">
              <mc:Choice xmlns:v="urn:schemas-microsoft-com:vml" Requires="v">
                <p:oleObj spid="_x0000_s44047" name="Chart" r:id="rId7" imgW="2700762" imgH="5523455" progId="Excel.Chart.8">
                  <p:embed/>
                </p:oleObj>
              </mc:Choice>
              <mc:Fallback>
                <p:oleObj name="Chart" r:id="rId7" imgW="2700762" imgH="5523455" progId="Excel.Chart.8">
                  <p:embed/>
                  <p:pic>
                    <p:nvPicPr>
                      <p:cNvPr id="0" name="Chart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40850" y="785813"/>
                        <a:ext cx="2695575"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0" name="TextBox 12">
            <a:extLst>
              <a:ext uri="{FF2B5EF4-FFF2-40B4-BE49-F238E27FC236}">
                <a16:creationId xmlns:a16="http://schemas.microsoft.com/office/drawing/2014/main" id="{1FCBE62C-1DF8-4FA0-847B-BF1BDB180021}"/>
              </a:ext>
            </a:extLst>
          </p:cNvPr>
          <p:cNvSpPr txBox="1">
            <a:spLocks noChangeArrowheads="1"/>
          </p:cNvSpPr>
          <p:nvPr/>
        </p:nvSpPr>
        <p:spPr bwMode="auto">
          <a:xfrm>
            <a:off x="8275638" y="5800725"/>
            <a:ext cx="127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000">
                <a:solidFill>
                  <a:srgbClr val="000000"/>
                </a:solidFill>
              </a:rPr>
              <a:t>Καθόλου σημαντική </a:t>
            </a:r>
            <a:endParaRPr lang="en-GB" altLang="en-US" sz="1000">
              <a:solidFill>
                <a:srgbClr val="000000"/>
              </a:solidFill>
            </a:endParaRPr>
          </a:p>
        </p:txBody>
      </p:sp>
      <p:sp>
        <p:nvSpPr>
          <p:cNvPr id="44041" name="TextBox 13">
            <a:extLst>
              <a:ext uri="{FF2B5EF4-FFF2-40B4-BE49-F238E27FC236}">
                <a16:creationId xmlns:a16="http://schemas.microsoft.com/office/drawing/2014/main" id="{660BE26D-5289-48D3-956D-5E79AE68915D}"/>
              </a:ext>
            </a:extLst>
          </p:cNvPr>
          <p:cNvSpPr txBox="1">
            <a:spLocks noChangeArrowheads="1"/>
          </p:cNvSpPr>
          <p:nvPr/>
        </p:nvSpPr>
        <p:spPr bwMode="auto">
          <a:xfrm>
            <a:off x="10499725" y="5800725"/>
            <a:ext cx="1277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000">
                <a:solidFill>
                  <a:srgbClr val="000000"/>
                </a:solidFill>
              </a:rPr>
              <a:t>Πολύ σημαντική </a:t>
            </a:r>
            <a:endParaRPr lang="en-GB" altLang="en-US" sz="1000">
              <a:solidFill>
                <a:srgbClr val="000000"/>
              </a:solidFill>
            </a:endParaRPr>
          </a:p>
        </p:txBody>
      </p:sp>
      <p:sp>
        <p:nvSpPr>
          <p:cNvPr id="44042" name="TextBox 14">
            <a:extLst>
              <a:ext uri="{FF2B5EF4-FFF2-40B4-BE49-F238E27FC236}">
                <a16:creationId xmlns:a16="http://schemas.microsoft.com/office/drawing/2014/main" id="{AE3F470B-C81A-4C65-A386-6D0F0EBD97DC}"/>
              </a:ext>
            </a:extLst>
          </p:cNvPr>
          <p:cNvSpPr txBox="1">
            <a:spLocks noChangeArrowheads="1"/>
          </p:cNvSpPr>
          <p:nvPr/>
        </p:nvSpPr>
        <p:spPr bwMode="auto">
          <a:xfrm>
            <a:off x="9391650" y="5800725"/>
            <a:ext cx="1277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000">
                <a:solidFill>
                  <a:srgbClr val="000000"/>
                </a:solidFill>
              </a:rPr>
              <a:t>Κάπως σημαντική </a:t>
            </a:r>
            <a:endParaRPr lang="en-GB" altLang="en-US" sz="1000">
              <a:solidFill>
                <a:srgbClr val="000000"/>
              </a:solidFill>
            </a:endParaRPr>
          </a:p>
        </p:txBody>
      </p:sp>
      <p:sp>
        <p:nvSpPr>
          <p:cNvPr id="44043" name="Slide Number Placeholder 2">
            <a:extLst>
              <a:ext uri="{FF2B5EF4-FFF2-40B4-BE49-F238E27FC236}">
                <a16:creationId xmlns:a16="http://schemas.microsoft.com/office/drawing/2014/main" id="{73E6EC0E-B98E-4023-A878-874E7AF70E79}"/>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44044" name="Picture 17">
            <a:extLst>
              <a:ext uri="{FF2B5EF4-FFF2-40B4-BE49-F238E27FC236}">
                <a16:creationId xmlns:a16="http://schemas.microsoft.com/office/drawing/2014/main" id="{CBA039EE-E069-46CD-A77F-6836E7FC15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3">
            <a:extLst>
              <a:ext uri="{FF2B5EF4-FFF2-40B4-BE49-F238E27FC236}">
                <a16:creationId xmlns:a16="http://schemas.microsoft.com/office/drawing/2014/main" id="{02968548-52E6-48CF-A32F-364BD82829A2}"/>
              </a:ext>
            </a:extLst>
          </p:cNvPr>
          <p:cNvSpPr>
            <a:spLocks noChangeArrowheads="1"/>
          </p:cNvSpPr>
          <p:nvPr/>
        </p:nvSpPr>
        <p:spPr bwMode="auto">
          <a:xfrm>
            <a:off x="3900488" y="438150"/>
            <a:ext cx="3857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n-US" altLang="en-US" sz="1800" b="1">
                <a:solidFill>
                  <a:srgbClr val="336699"/>
                </a:solidFill>
              </a:rPr>
              <a:t> </a:t>
            </a:r>
            <a:r>
              <a:rPr lang="fr-BE" altLang="en-US" sz="1800" b="1">
                <a:solidFill>
                  <a:srgbClr val="336699"/>
                </a:solidFill>
              </a:rPr>
              <a:t>  </a:t>
            </a:r>
            <a:endParaRPr lang="fr-BE" altLang="en-US" sz="2000" b="1">
              <a:solidFill>
                <a:srgbClr val="336699"/>
              </a:solidFill>
            </a:endParaRPr>
          </a:p>
          <a:p>
            <a:pPr>
              <a:lnSpc>
                <a:spcPct val="100000"/>
              </a:lnSpc>
              <a:spcBef>
                <a:spcPct val="0"/>
              </a:spcBef>
              <a:buFontTx/>
              <a:buNone/>
            </a:pPr>
            <a:endParaRPr lang="en-US" altLang="en-US" sz="1800">
              <a:solidFill>
                <a:srgbClr val="336699"/>
              </a:solidFill>
            </a:endParaRPr>
          </a:p>
        </p:txBody>
      </p:sp>
      <p:sp>
        <p:nvSpPr>
          <p:cNvPr id="17411" name="Rectangle 54">
            <a:extLst>
              <a:ext uri="{FF2B5EF4-FFF2-40B4-BE49-F238E27FC236}">
                <a16:creationId xmlns:a16="http://schemas.microsoft.com/office/drawing/2014/main" id="{8AC5C467-CB5D-402B-B7E2-EACAA5C2947F}"/>
              </a:ext>
            </a:extLst>
          </p:cNvPr>
          <p:cNvSpPr>
            <a:spLocks noChangeArrowheads="1"/>
          </p:cNvSpPr>
          <p:nvPr/>
        </p:nvSpPr>
        <p:spPr bwMode="auto">
          <a:xfrm>
            <a:off x="10182225" y="11922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endParaRPr lang="en-GB" altLang="en-US" sz="1800"/>
          </a:p>
        </p:txBody>
      </p:sp>
      <p:sp>
        <p:nvSpPr>
          <p:cNvPr id="17412" name="Rectangle 56">
            <a:extLst>
              <a:ext uri="{FF2B5EF4-FFF2-40B4-BE49-F238E27FC236}">
                <a16:creationId xmlns:a16="http://schemas.microsoft.com/office/drawing/2014/main" id="{F9D335A1-881F-4485-92B8-849FDC260E66}"/>
              </a:ext>
            </a:extLst>
          </p:cNvPr>
          <p:cNvSpPr>
            <a:spLocks noChangeArrowheads="1"/>
          </p:cNvSpPr>
          <p:nvPr/>
        </p:nvSpPr>
        <p:spPr bwMode="auto">
          <a:xfrm>
            <a:off x="1909763" y="600075"/>
            <a:ext cx="571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2000" b="1"/>
              <a:t>ΠΕΡΙΟΧΗ ΥΛΟΠΟΙΗΣΗΣ ΕΡΓΟΥ</a:t>
            </a:r>
            <a:r>
              <a:rPr lang="fr-BE" altLang="en-US" sz="2000" b="1"/>
              <a:t>:</a:t>
            </a:r>
            <a:r>
              <a:rPr lang="el-GR" altLang="en-US" sz="2000" b="1"/>
              <a:t>	</a:t>
            </a:r>
            <a:r>
              <a:rPr lang="el-GR" altLang="en-US" sz="2000"/>
              <a:t>Κύπρος </a:t>
            </a:r>
            <a:endParaRPr lang="en-US" altLang="en-US" sz="2000" b="1"/>
          </a:p>
        </p:txBody>
      </p:sp>
      <p:sp>
        <p:nvSpPr>
          <p:cNvPr id="17413" name="Rectangle 57">
            <a:extLst>
              <a:ext uri="{FF2B5EF4-FFF2-40B4-BE49-F238E27FC236}">
                <a16:creationId xmlns:a16="http://schemas.microsoft.com/office/drawing/2014/main" id="{93208A11-D38F-4DA5-A7AA-CFB7569DC5CB}"/>
              </a:ext>
            </a:extLst>
          </p:cNvPr>
          <p:cNvSpPr>
            <a:spLocks noChangeArrowheads="1"/>
          </p:cNvSpPr>
          <p:nvPr/>
        </p:nvSpPr>
        <p:spPr bwMode="auto">
          <a:xfrm>
            <a:off x="1946275" y="1050925"/>
            <a:ext cx="2781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2000" b="1"/>
              <a:t>ΠΡΟΥΠΟΛΟΓΙΣΜΟΣ</a:t>
            </a:r>
            <a:r>
              <a:rPr lang="fr-BE" altLang="en-US" sz="2000" b="1"/>
              <a:t>:</a:t>
            </a:r>
            <a:endParaRPr lang="en-US" altLang="en-US" sz="2000" b="1"/>
          </a:p>
        </p:txBody>
      </p:sp>
      <p:sp>
        <p:nvSpPr>
          <p:cNvPr id="17414" name="Rectangle 58">
            <a:extLst>
              <a:ext uri="{FF2B5EF4-FFF2-40B4-BE49-F238E27FC236}">
                <a16:creationId xmlns:a16="http://schemas.microsoft.com/office/drawing/2014/main" id="{76AF8A3D-D46C-4CB6-B08B-87F2BFEF346D}"/>
              </a:ext>
            </a:extLst>
          </p:cNvPr>
          <p:cNvSpPr>
            <a:spLocks noChangeArrowheads="1"/>
          </p:cNvSpPr>
          <p:nvPr/>
        </p:nvSpPr>
        <p:spPr bwMode="auto">
          <a:xfrm>
            <a:off x="1958975" y="1490663"/>
            <a:ext cx="4224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2000" b="1"/>
              <a:t>Συνολικό ποσό</a:t>
            </a:r>
            <a:r>
              <a:rPr lang="fr-BE" altLang="en-US" sz="2000" b="1"/>
              <a:t>:</a:t>
            </a:r>
            <a:r>
              <a:rPr lang="el-GR" altLang="en-US" sz="2000" b="1"/>
              <a:t>	</a:t>
            </a:r>
            <a:r>
              <a:rPr lang="el-GR" altLang="en-US" sz="2000"/>
              <a:t>1.018.869€</a:t>
            </a:r>
            <a:endParaRPr lang="en-US" altLang="en-US" sz="2000"/>
          </a:p>
        </p:txBody>
      </p:sp>
      <p:sp>
        <p:nvSpPr>
          <p:cNvPr id="17415" name="Rectangle 59">
            <a:extLst>
              <a:ext uri="{FF2B5EF4-FFF2-40B4-BE49-F238E27FC236}">
                <a16:creationId xmlns:a16="http://schemas.microsoft.com/office/drawing/2014/main" id="{F7F428F1-64CA-473E-9B96-55BB175AF054}"/>
              </a:ext>
            </a:extLst>
          </p:cNvPr>
          <p:cNvSpPr>
            <a:spLocks noChangeArrowheads="1"/>
          </p:cNvSpPr>
          <p:nvPr/>
        </p:nvSpPr>
        <p:spPr bwMode="auto">
          <a:xfrm>
            <a:off x="1946275" y="1931988"/>
            <a:ext cx="7929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2000" b="1"/>
              <a:t>Αιτούμενο ύψος χρηματοδότησης ΕΕ</a:t>
            </a:r>
            <a:r>
              <a:rPr lang="fr-BE" altLang="en-US" sz="2000" b="1"/>
              <a:t>:</a:t>
            </a:r>
            <a:r>
              <a:rPr lang="el-GR" altLang="en-US" sz="2000"/>
              <a:t>	54,25% (552.736€)</a:t>
            </a:r>
            <a:endParaRPr lang="en-US" altLang="en-US" sz="2000" b="1"/>
          </a:p>
        </p:txBody>
      </p:sp>
      <p:sp>
        <p:nvSpPr>
          <p:cNvPr id="17416" name="Rectangle 60">
            <a:extLst>
              <a:ext uri="{FF2B5EF4-FFF2-40B4-BE49-F238E27FC236}">
                <a16:creationId xmlns:a16="http://schemas.microsoft.com/office/drawing/2014/main" id="{322767B2-4250-4D91-88E0-F5BB85CE9935}"/>
              </a:ext>
            </a:extLst>
          </p:cNvPr>
          <p:cNvSpPr>
            <a:spLocks noChangeArrowheads="1"/>
          </p:cNvSpPr>
          <p:nvPr/>
        </p:nvSpPr>
        <p:spPr bwMode="auto">
          <a:xfrm>
            <a:off x="1930400" y="3154363"/>
            <a:ext cx="2427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2000" b="1"/>
              <a:t>ΕΤΑΙΡΟΙ ΕΡΓΟΥ</a:t>
            </a:r>
            <a:r>
              <a:rPr lang="fr-BE" altLang="en-US" sz="2000" b="1"/>
              <a:t>:</a:t>
            </a:r>
            <a:endParaRPr lang="en-US" altLang="en-US" sz="2000" b="1"/>
          </a:p>
        </p:txBody>
      </p:sp>
      <p:sp>
        <p:nvSpPr>
          <p:cNvPr id="17417" name="Rectangle 61">
            <a:extLst>
              <a:ext uri="{FF2B5EF4-FFF2-40B4-BE49-F238E27FC236}">
                <a16:creationId xmlns:a16="http://schemas.microsoft.com/office/drawing/2014/main" id="{9BFCDFF4-3667-4022-B449-F243A30BCE75}"/>
              </a:ext>
            </a:extLst>
          </p:cNvPr>
          <p:cNvSpPr>
            <a:spLocks noChangeArrowheads="1"/>
          </p:cNvSpPr>
          <p:nvPr/>
        </p:nvSpPr>
        <p:spPr bwMode="auto">
          <a:xfrm>
            <a:off x="1909763" y="3608388"/>
            <a:ext cx="881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2000" b="1"/>
              <a:t>Επικεφαλής Εταίρος</a:t>
            </a:r>
            <a:r>
              <a:rPr lang="fr-BE" altLang="en-US" sz="2000" b="1"/>
              <a:t>:</a:t>
            </a:r>
            <a:r>
              <a:rPr lang="el-GR" altLang="en-US" sz="2000"/>
              <a:t>	Εκδοτικός Οίκος Δίας Δημόσια Λτδ  </a:t>
            </a:r>
            <a:endParaRPr lang="en-US" altLang="en-US" sz="2000" b="1">
              <a:solidFill>
                <a:srgbClr val="336699"/>
              </a:solidFill>
            </a:endParaRPr>
          </a:p>
        </p:txBody>
      </p:sp>
      <p:sp>
        <p:nvSpPr>
          <p:cNvPr id="17418" name="Rectangle 62">
            <a:extLst>
              <a:ext uri="{FF2B5EF4-FFF2-40B4-BE49-F238E27FC236}">
                <a16:creationId xmlns:a16="http://schemas.microsoft.com/office/drawing/2014/main" id="{B0D2ED86-ECB7-4228-9ECB-E995A6D10A85}"/>
              </a:ext>
            </a:extLst>
          </p:cNvPr>
          <p:cNvSpPr>
            <a:spLocks noChangeArrowheads="1"/>
          </p:cNvSpPr>
          <p:nvPr/>
        </p:nvSpPr>
        <p:spPr bwMode="auto">
          <a:xfrm>
            <a:off x="1924050" y="4048125"/>
            <a:ext cx="892968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2000" b="1"/>
              <a:t>Συνεργαζόμενοι εταίροι</a:t>
            </a:r>
            <a:r>
              <a:rPr lang="fr-BE" altLang="en-US" sz="2000" b="1"/>
              <a:t>:</a:t>
            </a:r>
            <a:endParaRPr lang="el-GR" altLang="en-US" sz="2000" b="1"/>
          </a:p>
          <a:p>
            <a:pPr>
              <a:lnSpc>
                <a:spcPct val="100000"/>
              </a:lnSpc>
              <a:spcBef>
                <a:spcPct val="0"/>
              </a:spcBef>
              <a:buFont typeface="Wingdings" panose="05000000000000000000" pitchFamily="2" charset="2"/>
              <a:buChar char="q"/>
            </a:pPr>
            <a:r>
              <a:rPr lang="el-GR" altLang="en-US" sz="1800"/>
              <a:t>Τμήμα Περιβάλλοντος, Υπουργείο Γεωργίας, Αγροτικής Ανάπτυξης &amp; Περιβάλλοντος</a:t>
            </a:r>
          </a:p>
          <a:p>
            <a:pPr>
              <a:lnSpc>
                <a:spcPct val="100000"/>
              </a:lnSpc>
              <a:spcBef>
                <a:spcPct val="0"/>
              </a:spcBef>
              <a:buFont typeface="Wingdings" panose="05000000000000000000" pitchFamily="2" charset="2"/>
              <a:buChar char="q"/>
            </a:pPr>
            <a:r>
              <a:rPr lang="el-GR" altLang="en-US" sz="1800"/>
              <a:t>Φίλοι της Γης, Κύπρος </a:t>
            </a:r>
          </a:p>
          <a:p>
            <a:pPr>
              <a:lnSpc>
                <a:spcPct val="100000"/>
              </a:lnSpc>
              <a:spcBef>
                <a:spcPct val="0"/>
              </a:spcBef>
              <a:buFont typeface="Wingdings" panose="05000000000000000000" pitchFamily="2" charset="2"/>
              <a:buChar char="q"/>
            </a:pPr>
            <a:r>
              <a:rPr lang="en-US" altLang="en-US" sz="1800"/>
              <a:t>Opinion &amp; Action Services Ltd </a:t>
            </a:r>
          </a:p>
          <a:p>
            <a:pPr>
              <a:lnSpc>
                <a:spcPct val="100000"/>
              </a:lnSpc>
              <a:spcBef>
                <a:spcPct val="0"/>
              </a:spcBef>
              <a:buFont typeface="Wingdings" panose="05000000000000000000" pitchFamily="2" charset="2"/>
              <a:buChar char="q"/>
            </a:pPr>
            <a:r>
              <a:rPr lang="el-GR" altLang="en-US" sz="1800"/>
              <a:t>Ομοσπονδία Εργοδοτών και Βιομηχάνων </a:t>
            </a:r>
          </a:p>
          <a:p>
            <a:pPr>
              <a:lnSpc>
                <a:spcPct val="100000"/>
              </a:lnSpc>
              <a:spcBef>
                <a:spcPct val="0"/>
              </a:spcBef>
              <a:buFont typeface="Wingdings" panose="05000000000000000000" pitchFamily="2" charset="2"/>
              <a:buChar char="q"/>
            </a:pPr>
            <a:r>
              <a:rPr lang="en-US" altLang="en-US" sz="1800"/>
              <a:t>Parpounas Sustainability Consultants </a:t>
            </a:r>
            <a:endParaRPr lang="en-US" altLang="en-US" sz="1600"/>
          </a:p>
        </p:txBody>
      </p:sp>
      <p:sp>
        <p:nvSpPr>
          <p:cNvPr id="17419" name="Rectangle 71">
            <a:extLst>
              <a:ext uri="{FF2B5EF4-FFF2-40B4-BE49-F238E27FC236}">
                <a16:creationId xmlns:a16="http://schemas.microsoft.com/office/drawing/2014/main" id="{566CF2CB-C974-445C-9E84-279B6495288E}"/>
              </a:ext>
            </a:extLst>
          </p:cNvPr>
          <p:cNvSpPr>
            <a:spLocks noChangeArrowheads="1"/>
          </p:cNvSpPr>
          <p:nvPr/>
        </p:nvSpPr>
        <p:spPr bwMode="auto">
          <a:xfrm>
            <a:off x="1924050" y="2393950"/>
            <a:ext cx="832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2000" b="1"/>
              <a:t>ΔΙΑΡΚΕΙΑ</a:t>
            </a:r>
            <a:r>
              <a:rPr lang="fr-BE" altLang="en-US" sz="2000" b="1"/>
              <a:t>:	</a:t>
            </a:r>
            <a:r>
              <a:rPr lang="fr-BE" altLang="en-US" sz="2000"/>
              <a:t>32 </a:t>
            </a:r>
            <a:r>
              <a:rPr lang="el-GR" altLang="en-US" sz="2000"/>
              <a:t>μήνες </a:t>
            </a:r>
            <a:endParaRPr lang="el-GR" altLang="en-US" sz="2000" b="1"/>
          </a:p>
          <a:p>
            <a:pPr>
              <a:lnSpc>
                <a:spcPct val="100000"/>
              </a:lnSpc>
              <a:spcBef>
                <a:spcPct val="0"/>
              </a:spcBef>
              <a:buFontTx/>
              <a:buNone/>
            </a:pPr>
            <a:r>
              <a:rPr lang="el-GR" altLang="en-US" sz="2000" b="1"/>
              <a:t>ΕΝΑΡΞΗ</a:t>
            </a:r>
            <a:r>
              <a:rPr lang="fr-BE" altLang="en-US" sz="2000" b="1"/>
              <a:t>:</a:t>
            </a:r>
            <a:r>
              <a:rPr lang="el-GR" altLang="en-US" sz="2000" b="1"/>
              <a:t>	</a:t>
            </a:r>
            <a:r>
              <a:rPr lang="el-GR" altLang="en-US" sz="2000"/>
              <a:t>1</a:t>
            </a:r>
            <a:r>
              <a:rPr lang="el-GR" altLang="en-US" sz="2000" baseline="30000"/>
              <a:t>η</a:t>
            </a:r>
            <a:r>
              <a:rPr lang="el-GR" altLang="en-US" sz="2000"/>
              <a:t> Σεπτεμβρίου 2020</a:t>
            </a:r>
            <a:endParaRPr lang="en-US" altLang="en-US" sz="2000" b="1">
              <a:solidFill>
                <a:srgbClr val="336699"/>
              </a:solidFill>
            </a:endParaRPr>
          </a:p>
        </p:txBody>
      </p:sp>
      <p:sp>
        <p:nvSpPr>
          <p:cNvPr id="17420" name="TextBox 3">
            <a:extLst>
              <a:ext uri="{FF2B5EF4-FFF2-40B4-BE49-F238E27FC236}">
                <a16:creationId xmlns:a16="http://schemas.microsoft.com/office/drawing/2014/main" id="{5B1C55BA-6A2D-444E-AAF0-6866D5931BEA}"/>
              </a:ext>
            </a:extLst>
          </p:cNvPr>
          <p:cNvSpPr txBox="1">
            <a:spLocks noChangeArrowheads="1"/>
          </p:cNvSpPr>
          <p:nvPr/>
        </p:nvSpPr>
        <p:spPr bwMode="auto">
          <a:xfrm>
            <a:off x="10961688" y="6488113"/>
            <a:ext cx="123031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n-US" altLang="en-US" sz="180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BCD3-45D9-477B-A027-83257400F7E1}"/>
              </a:ext>
            </a:extLst>
          </p:cNvPr>
          <p:cNvSpPr>
            <a:spLocks noGrp="1"/>
          </p:cNvSpPr>
          <p:nvPr>
            <p:ph type="title" idx="4294967295"/>
          </p:nvPr>
        </p:nvSpPr>
        <p:spPr>
          <a:xfrm>
            <a:off x="0" y="106363"/>
            <a:ext cx="11563350" cy="779462"/>
          </a:xfrm>
        </p:spPr>
        <p:txBody>
          <a:bodyPr wrap="square" numCol="1" anchorCtr="0" compatLnSpc="1">
            <a:prstTxWarp prst="textNoShape">
              <a:avLst/>
            </a:prstTxWarp>
          </a:bodyPr>
          <a:lstStyle/>
          <a:p>
            <a:pPr algn="ctr" eaLnBrk="1" hangingPunct="1"/>
            <a:r>
              <a:rPr lang="el-GR" altLang="en-US" sz="3200"/>
              <a:t>Στάσεις και απόψεις</a:t>
            </a:r>
            <a:br>
              <a:rPr lang="el-GR" altLang="en-US" sz="3200"/>
            </a:br>
            <a:r>
              <a:rPr lang="el-GR" altLang="en-US" sz="1400"/>
              <a:t>Σημαντικότητα κατανάλωσης/ χρήσης φαγητού που μένει</a:t>
            </a:r>
            <a:endParaRPr lang="en-US" altLang="en-US" sz="1400"/>
          </a:p>
        </p:txBody>
      </p:sp>
      <p:sp>
        <p:nvSpPr>
          <p:cNvPr id="11" name="TextBox 10">
            <a:extLst>
              <a:ext uri="{FF2B5EF4-FFF2-40B4-BE49-F238E27FC236}">
                <a16:creationId xmlns:a16="http://schemas.microsoft.com/office/drawing/2014/main" id="{620425EB-B267-4322-8CAE-C9876147C971}"/>
              </a:ext>
            </a:extLst>
          </p:cNvPr>
          <p:cNvSpPr txBox="1"/>
          <p:nvPr/>
        </p:nvSpPr>
        <p:spPr>
          <a:xfrm>
            <a:off x="0" y="6407150"/>
            <a:ext cx="7875588" cy="444500"/>
          </a:xfrm>
          <a:prstGeom prst="rect">
            <a:avLst/>
          </a:prstGeom>
          <a:noFill/>
        </p:spPr>
        <p:txBody>
          <a:bodyPr>
            <a:spAutoFit/>
          </a:bodyPr>
          <a:lstStyle/>
          <a:p>
            <a:pPr eaLnBrk="1" fontAlgn="auto" hangingPunct="1">
              <a:lnSpc>
                <a:spcPct val="107000"/>
              </a:lnSpc>
              <a:spcBef>
                <a:spcPts val="0"/>
              </a:spcBef>
              <a:spcAft>
                <a:spcPts val="0"/>
              </a:spcAft>
              <a:defRPr/>
            </a:pPr>
            <a:r>
              <a:rPr lang="el-GR" sz="11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Ερ2. Συγκριτικά με άλλες ενέργειες προστασίας του περιβάλλοντος, πόσο σημαντική είναι η κατανάλωση μαγειρεμένου φαγητού που σας έχει μείνει είτε αργότερα, ή την επόμενη μέρα, ή τη χρήση του για ετοιμασία άλλων φαγητών;</a:t>
            </a:r>
            <a:endParaRPr lang="aa-ET" sz="1100" kern="0" dirty="0">
              <a:solidFill>
                <a:prstClr val="white"/>
              </a:solidFill>
              <a:ea typeface="Calibri" panose="020F0502020204030204" pitchFamily="34" charset="0"/>
              <a:cs typeface="Times New Roman" panose="02020603050405020304" pitchFamily="18" charset="0"/>
            </a:endParaRPr>
          </a:p>
        </p:txBody>
      </p:sp>
      <p:sp>
        <p:nvSpPr>
          <p:cNvPr id="45060" name="TextBox 4">
            <a:extLst>
              <a:ext uri="{FF2B5EF4-FFF2-40B4-BE49-F238E27FC236}">
                <a16:creationId xmlns:a16="http://schemas.microsoft.com/office/drawing/2014/main" id="{3B227136-A8BF-4176-A682-6759DB3C7BE1}"/>
              </a:ext>
            </a:extLst>
          </p:cNvPr>
          <p:cNvSpPr txBox="1">
            <a:spLocks noChangeArrowheads="1"/>
          </p:cNvSpPr>
          <p:nvPr/>
        </p:nvSpPr>
        <p:spPr bwMode="auto">
          <a:xfrm>
            <a:off x="9844088" y="6416675"/>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lnSpc>
                <a:spcPct val="100000"/>
              </a:lnSpc>
              <a:spcBef>
                <a:spcPct val="0"/>
              </a:spcBef>
              <a:buFontTx/>
              <a:buNone/>
            </a:pPr>
            <a:r>
              <a:rPr lang="el-GR" altLang="en-US" sz="1100">
                <a:solidFill>
                  <a:srgbClr val="000000"/>
                </a:solidFill>
              </a:rPr>
              <a:t>Βάση: Όλο το δείγμα</a:t>
            </a:r>
          </a:p>
          <a:p>
            <a:pPr eaLnBrk="1" hangingPunct="1">
              <a:lnSpc>
                <a:spcPct val="100000"/>
              </a:lnSpc>
              <a:spcBef>
                <a:spcPct val="0"/>
              </a:spcBef>
              <a:buFontTx/>
              <a:buNone/>
            </a:pPr>
            <a:r>
              <a:rPr lang="el-GR" altLang="en-US" sz="1100">
                <a:solidFill>
                  <a:srgbClr val="000000"/>
                </a:solidFill>
              </a:rPr>
              <a:t>Ν=1306</a:t>
            </a:r>
            <a:endParaRPr lang="en-US" altLang="en-US" sz="1100">
              <a:solidFill>
                <a:srgbClr val="000000"/>
              </a:solidFill>
            </a:endParaRPr>
          </a:p>
        </p:txBody>
      </p:sp>
      <p:graphicFrame>
        <p:nvGraphicFramePr>
          <p:cNvPr id="45061" name="Chart 6">
            <a:extLst>
              <a:ext uri="{FF2B5EF4-FFF2-40B4-BE49-F238E27FC236}">
                <a16:creationId xmlns:a16="http://schemas.microsoft.com/office/drawing/2014/main" id="{79755E1C-7432-4462-935B-9467ED4DB915}"/>
              </a:ext>
            </a:extLst>
          </p:cNvPr>
          <p:cNvGraphicFramePr>
            <a:graphicFrameLocks/>
          </p:cNvGraphicFramePr>
          <p:nvPr/>
        </p:nvGraphicFramePr>
        <p:xfrm>
          <a:off x="-1046163" y="635000"/>
          <a:ext cx="7192963" cy="5543550"/>
        </p:xfrm>
        <a:graphic>
          <a:graphicData uri="http://schemas.openxmlformats.org/presentationml/2006/ole">
            <mc:AlternateContent xmlns:mc="http://schemas.openxmlformats.org/markup-compatibility/2006">
              <mc:Choice xmlns:v="urn:schemas-microsoft-com:vml" Requires="v">
                <p:oleObj spid="_x0000_s45069" name="Chart" r:id="rId3" imgW="7200000" imgH="5547841" progId="Excel.Chart.8">
                  <p:embed/>
                </p:oleObj>
              </mc:Choice>
              <mc:Fallback>
                <p:oleObj name="Chart" r:id="rId3" imgW="7200000" imgH="5547841" progId="Excel.Chart.8">
                  <p:embed/>
                  <p:pic>
                    <p:nvPicPr>
                      <p:cNvPr id="0" name="Char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635000"/>
                        <a:ext cx="7192963"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2" name="Chart 9">
            <a:extLst>
              <a:ext uri="{FF2B5EF4-FFF2-40B4-BE49-F238E27FC236}">
                <a16:creationId xmlns:a16="http://schemas.microsoft.com/office/drawing/2014/main" id="{9069A8CC-685B-480C-AC4D-4116EA242020}"/>
              </a:ext>
            </a:extLst>
          </p:cNvPr>
          <p:cNvGraphicFramePr>
            <a:graphicFrameLocks/>
          </p:cNvGraphicFramePr>
          <p:nvPr/>
        </p:nvGraphicFramePr>
        <p:xfrm>
          <a:off x="4948238" y="792163"/>
          <a:ext cx="4629150" cy="5386387"/>
        </p:xfrm>
        <a:graphic>
          <a:graphicData uri="http://schemas.openxmlformats.org/presentationml/2006/ole">
            <mc:AlternateContent xmlns:mc="http://schemas.openxmlformats.org/markup-compatibility/2006">
              <mc:Choice xmlns:v="urn:schemas-microsoft-com:vml" Requires="v">
                <p:oleObj spid="_x0000_s45070" name="Chart" r:id="rId5" imgW="4639458" imgH="5395428" progId="Excel.Chart.8">
                  <p:embed/>
                </p:oleObj>
              </mc:Choice>
              <mc:Fallback>
                <p:oleObj name="Chart" r:id="rId5" imgW="4639458" imgH="5395428" progId="Excel.Chart.8">
                  <p:embed/>
                  <p:pic>
                    <p:nvPicPr>
                      <p:cNvPr id="0" name="Char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8238" y="792163"/>
                        <a:ext cx="4629150"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3" name="Chart 11">
            <a:extLst>
              <a:ext uri="{FF2B5EF4-FFF2-40B4-BE49-F238E27FC236}">
                <a16:creationId xmlns:a16="http://schemas.microsoft.com/office/drawing/2014/main" id="{DE1633F5-2528-4216-99EE-32E2DDF51DE7}"/>
              </a:ext>
            </a:extLst>
          </p:cNvPr>
          <p:cNvGraphicFramePr>
            <a:graphicFrameLocks/>
          </p:cNvGraphicFramePr>
          <p:nvPr/>
        </p:nvGraphicFramePr>
        <p:xfrm>
          <a:off x="9391650" y="815975"/>
          <a:ext cx="2695575" cy="5519738"/>
        </p:xfrm>
        <a:graphic>
          <a:graphicData uri="http://schemas.openxmlformats.org/presentationml/2006/ole">
            <mc:AlternateContent xmlns:mc="http://schemas.openxmlformats.org/markup-compatibility/2006">
              <mc:Choice xmlns:v="urn:schemas-microsoft-com:vml" Requires="v">
                <p:oleObj spid="_x0000_s45071" name="Chart" r:id="rId7" imgW="2700762" imgH="5529551" progId="Excel.Chart.8">
                  <p:embed/>
                </p:oleObj>
              </mc:Choice>
              <mc:Fallback>
                <p:oleObj name="Chart" r:id="rId7" imgW="2700762" imgH="5529551" progId="Excel.Chart.8">
                  <p:embed/>
                  <p:pic>
                    <p:nvPicPr>
                      <p:cNvPr id="0" name="Chart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1650" y="815975"/>
                        <a:ext cx="269557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4" name="TextBox 12">
            <a:extLst>
              <a:ext uri="{FF2B5EF4-FFF2-40B4-BE49-F238E27FC236}">
                <a16:creationId xmlns:a16="http://schemas.microsoft.com/office/drawing/2014/main" id="{1205C6B8-E3FA-4EFC-831A-CB9E72DBAF62}"/>
              </a:ext>
            </a:extLst>
          </p:cNvPr>
          <p:cNvSpPr txBox="1">
            <a:spLocks noChangeArrowheads="1"/>
          </p:cNvSpPr>
          <p:nvPr/>
        </p:nvSpPr>
        <p:spPr bwMode="auto">
          <a:xfrm>
            <a:off x="8275638" y="5800725"/>
            <a:ext cx="1279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000">
                <a:solidFill>
                  <a:srgbClr val="000000"/>
                </a:solidFill>
              </a:rPr>
              <a:t>Καθόλου σημαντική </a:t>
            </a:r>
            <a:endParaRPr lang="en-GB" altLang="en-US" sz="1000">
              <a:solidFill>
                <a:srgbClr val="000000"/>
              </a:solidFill>
            </a:endParaRPr>
          </a:p>
        </p:txBody>
      </p:sp>
      <p:sp>
        <p:nvSpPr>
          <p:cNvPr id="45065" name="TextBox 13">
            <a:extLst>
              <a:ext uri="{FF2B5EF4-FFF2-40B4-BE49-F238E27FC236}">
                <a16:creationId xmlns:a16="http://schemas.microsoft.com/office/drawing/2014/main" id="{0D90FE6D-E4A2-42F3-84D8-9C247F663189}"/>
              </a:ext>
            </a:extLst>
          </p:cNvPr>
          <p:cNvSpPr txBox="1">
            <a:spLocks noChangeArrowheads="1"/>
          </p:cNvSpPr>
          <p:nvPr/>
        </p:nvSpPr>
        <p:spPr bwMode="auto">
          <a:xfrm>
            <a:off x="10499725" y="5800725"/>
            <a:ext cx="1277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000">
                <a:solidFill>
                  <a:srgbClr val="000000"/>
                </a:solidFill>
              </a:rPr>
              <a:t>Πολύ σημαντική </a:t>
            </a:r>
            <a:endParaRPr lang="en-GB" altLang="en-US" sz="1000">
              <a:solidFill>
                <a:srgbClr val="000000"/>
              </a:solidFill>
            </a:endParaRPr>
          </a:p>
        </p:txBody>
      </p:sp>
      <p:sp>
        <p:nvSpPr>
          <p:cNvPr id="45066" name="TextBox 14">
            <a:extLst>
              <a:ext uri="{FF2B5EF4-FFF2-40B4-BE49-F238E27FC236}">
                <a16:creationId xmlns:a16="http://schemas.microsoft.com/office/drawing/2014/main" id="{7A49579F-B365-4CB4-847C-52389B346684}"/>
              </a:ext>
            </a:extLst>
          </p:cNvPr>
          <p:cNvSpPr txBox="1">
            <a:spLocks noChangeArrowheads="1"/>
          </p:cNvSpPr>
          <p:nvPr/>
        </p:nvSpPr>
        <p:spPr bwMode="auto">
          <a:xfrm>
            <a:off x="9391650" y="5800725"/>
            <a:ext cx="1277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000">
                <a:solidFill>
                  <a:srgbClr val="000000"/>
                </a:solidFill>
              </a:rPr>
              <a:t>Κάπως σημαντική </a:t>
            </a:r>
            <a:endParaRPr lang="en-GB" altLang="en-US" sz="1000">
              <a:solidFill>
                <a:srgbClr val="000000"/>
              </a:solidFill>
            </a:endParaRPr>
          </a:p>
        </p:txBody>
      </p:sp>
      <p:sp>
        <p:nvSpPr>
          <p:cNvPr id="45067" name="Slide Number Placeholder 2">
            <a:extLst>
              <a:ext uri="{FF2B5EF4-FFF2-40B4-BE49-F238E27FC236}">
                <a16:creationId xmlns:a16="http://schemas.microsoft.com/office/drawing/2014/main" id="{A1F3C6DC-20A7-430D-829F-20ED969CC01E}"/>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45068" name="Picture 17">
            <a:extLst>
              <a:ext uri="{FF2B5EF4-FFF2-40B4-BE49-F238E27FC236}">
                <a16:creationId xmlns:a16="http://schemas.microsoft.com/office/drawing/2014/main" id="{434830F6-8DF9-4CFD-8FFD-8A8D542774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A3F1-4D76-492C-B458-3DFB82200A8E}"/>
              </a:ext>
            </a:extLst>
          </p:cNvPr>
          <p:cNvSpPr>
            <a:spLocks noGrp="1"/>
          </p:cNvSpPr>
          <p:nvPr>
            <p:ph type="title" idx="4294967295"/>
          </p:nvPr>
        </p:nvSpPr>
        <p:spPr>
          <a:xfrm>
            <a:off x="0" y="106363"/>
            <a:ext cx="11563350" cy="779462"/>
          </a:xfrm>
        </p:spPr>
        <p:txBody>
          <a:bodyPr wrap="square" numCol="1" anchorCtr="0" compatLnSpc="1">
            <a:prstTxWarp prst="textNoShape">
              <a:avLst/>
            </a:prstTxWarp>
          </a:bodyPr>
          <a:lstStyle/>
          <a:p>
            <a:pPr algn="ctr" eaLnBrk="1" hangingPunct="1"/>
            <a:r>
              <a:rPr lang="el-GR" altLang="en-US" sz="3200"/>
              <a:t>Στάσεις και απόψεις</a:t>
            </a:r>
            <a:br>
              <a:rPr lang="el-GR" altLang="en-US" sz="3200"/>
            </a:br>
            <a:r>
              <a:rPr lang="el-GR" altLang="en-US" sz="1400"/>
              <a:t>Σημαντικότητα κομποστοποίησης  </a:t>
            </a:r>
            <a:endParaRPr lang="en-US" altLang="en-US" sz="1400"/>
          </a:p>
        </p:txBody>
      </p:sp>
      <p:sp>
        <p:nvSpPr>
          <p:cNvPr id="11" name="TextBox 10">
            <a:extLst>
              <a:ext uri="{FF2B5EF4-FFF2-40B4-BE49-F238E27FC236}">
                <a16:creationId xmlns:a16="http://schemas.microsoft.com/office/drawing/2014/main" id="{7AF61FBB-D20D-475D-8868-FDFDDE55D557}"/>
              </a:ext>
            </a:extLst>
          </p:cNvPr>
          <p:cNvSpPr txBox="1"/>
          <p:nvPr/>
        </p:nvSpPr>
        <p:spPr>
          <a:xfrm>
            <a:off x="11113" y="6362700"/>
            <a:ext cx="7877175" cy="539750"/>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err="1">
                <a:solidFill>
                  <a:schemeClr val="bg1"/>
                </a:solidFill>
                <a:latin typeface="Tahoma" panose="020B0604030504040204" pitchFamily="34" charset="0"/>
                <a:ea typeface="Calibri" panose="020F0502020204030204" pitchFamily="34" charset="0"/>
                <a:cs typeface="Times New Roman" panose="02020603050405020304" pitchFamily="18" charset="0"/>
              </a:rPr>
              <a:t>Ερ</a:t>
            </a:r>
            <a:r>
              <a:rPr lang="en-US" sz="1400" kern="0" dirty="0">
                <a:solidFill>
                  <a:schemeClr val="bg1"/>
                </a:solidFill>
                <a:latin typeface="Tahoma" panose="020B0604030504040204" pitchFamily="34" charset="0"/>
                <a:ea typeface="Calibri" panose="020F0502020204030204" pitchFamily="34" charset="0"/>
                <a:cs typeface="Times New Roman" panose="02020603050405020304" pitchFamily="18" charset="0"/>
              </a:rPr>
              <a:t>3</a:t>
            </a:r>
            <a:r>
              <a:rPr lang="el-GR" sz="1400" kern="0" dirty="0">
                <a:solidFill>
                  <a:schemeClr val="bg1"/>
                </a:solidFill>
                <a:latin typeface="Tahoma" panose="020B0604030504040204" pitchFamily="34" charset="0"/>
                <a:ea typeface="Calibri" panose="020F0502020204030204" pitchFamily="34" charset="0"/>
                <a:cs typeface="Times New Roman" panose="02020603050405020304" pitchFamily="18" charset="0"/>
              </a:rPr>
              <a:t>. Συγκριτικά με άλλες ενέργειες προστασίας του περιβάλλοντος, πόσο σημαντική είναι η κομποστοποίηση;</a:t>
            </a:r>
            <a:endParaRPr lang="aa-ET" kern="0" dirty="0">
              <a:solidFill>
                <a:schemeClr val="bg1"/>
              </a:solidFill>
              <a:ea typeface="Calibri" panose="020F0502020204030204" pitchFamily="34" charset="0"/>
              <a:cs typeface="Times New Roman" panose="02020603050405020304" pitchFamily="18" charset="0"/>
            </a:endParaRPr>
          </a:p>
        </p:txBody>
      </p:sp>
      <p:sp>
        <p:nvSpPr>
          <p:cNvPr id="46084" name="TextBox 4">
            <a:extLst>
              <a:ext uri="{FF2B5EF4-FFF2-40B4-BE49-F238E27FC236}">
                <a16:creationId xmlns:a16="http://schemas.microsoft.com/office/drawing/2014/main" id="{4E5F92A0-0F15-45D5-B444-3518FE22797D}"/>
              </a:ext>
            </a:extLst>
          </p:cNvPr>
          <p:cNvSpPr txBox="1">
            <a:spLocks noChangeArrowheads="1"/>
          </p:cNvSpPr>
          <p:nvPr/>
        </p:nvSpPr>
        <p:spPr bwMode="auto">
          <a:xfrm>
            <a:off x="9844088" y="6416675"/>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lnSpc>
                <a:spcPct val="100000"/>
              </a:lnSpc>
              <a:spcBef>
                <a:spcPct val="0"/>
              </a:spcBef>
              <a:buFontTx/>
              <a:buNone/>
            </a:pPr>
            <a:r>
              <a:rPr lang="el-GR" altLang="en-US" sz="1100">
                <a:solidFill>
                  <a:srgbClr val="000000"/>
                </a:solidFill>
              </a:rPr>
              <a:t>Βάση: Όλο το δείγμα</a:t>
            </a:r>
          </a:p>
          <a:p>
            <a:pPr eaLnBrk="1" hangingPunct="1">
              <a:lnSpc>
                <a:spcPct val="100000"/>
              </a:lnSpc>
              <a:spcBef>
                <a:spcPct val="0"/>
              </a:spcBef>
              <a:buFontTx/>
              <a:buNone/>
            </a:pPr>
            <a:r>
              <a:rPr lang="el-GR" altLang="en-US" sz="1100">
                <a:solidFill>
                  <a:srgbClr val="000000"/>
                </a:solidFill>
              </a:rPr>
              <a:t>Ν=1196</a:t>
            </a:r>
            <a:endParaRPr lang="en-US" altLang="en-US" sz="1100">
              <a:solidFill>
                <a:srgbClr val="000000"/>
              </a:solidFill>
            </a:endParaRPr>
          </a:p>
        </p:txBody>
      </p:sp>
      <p:graphicFrame>
        <p:nvGraphicFramePr>
          <p:cNvPr id="46085" name="Chart 6">
            <a:extLst>
              <a:ext uri="{FF2B5EF4-FFF2-40B4-BE49-F238E27FC236}">
                <a16:creationId xmlns:a16="http://schemas.microsoft.com/office/drawing/2014/main" id="{FEDD7B43-3F62-4904-AF65-4C1CD1740CA1}"/>
              </a:ext>
            </a:extLst>
          </p:cNvPr>
          <p:cNvGraphicFramePr>
            <a:graphicFrameLocks/>
          </p:cNvGraphicFramePr>
          <p:nvPr/>
        </p:nvGraphicFramePr>
        <p:xfrm>
          <a:off x="-1300163" y="704850"/>
          <a:ext cx="7599363" cy="5519738"/>
        </p:xfrm>
        <a:graphic>
          <a:graphicData uri="http://schemas.openxmlformats.org/presentationml/2006/ole">
            <mc:AlternateContent xmlns:mc="http://schemas.openxmlformats.org/markup-compatibility/2006">
              <mc:Choice xmlns:v="urn:schemas-microsoft-com:vml" Requires="v">
                <p:oleObj spid="_x0000_s46093" name="Chart" r:id="rId3" imgW="7608467" imgH="5529551" progId="Excel.Chart.8">
                  <p:embed/>
                </p:oleObj>
              </mc:Choice>
              <mc:Fallback>
                <p:oleObj name="Chart" r:id="rId3" imgW="7608467" imgH="5529551" progId="Excel.Chart.8">
                  <p:embed/>
                  <p:pic>
                    <p:nvPicPr>
                      <p:cNvPr id="0" name="Char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163" y="704850"/>
                        <a:ext cx="7599363"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6" name="Chart 9">
            <a:extLst>
              <a:ext uri="{FF2B5EF4-FFF2-40B4-BE49-F238E27FC236}">
                <a16:creationId xmlns:a16="http://schemas.microsoft.com/office/drawing/2014/main" id="{50ED08D0-3CC9-4108-A55E-0C2DFB07E822}"/>
              </a:ext>
            </a:extLst>
          </p:cNvPr>
          <p:cNvGraphicFramePr>
            <a:graphicFrameLocks/>
          </p:cNvGraphicFramePr>
          <p:nvPr/>
        </p:nvGraphicFramePr>
        <p:xfrm>
          <a:off x="4956175" y="735013"/>
          <a:ext cx="4630738" cy="5387975"/>
        </p:xfrm>
        <a:graphic>
          <a:graphicData uri="http://schemas.openxmlformats.org/presentationml/2006/ole">
            <mc:AlternateContent xmlns:mc="http://schemas.openxmlformats.org/markup-compatibility/2006">
              <mc:Choice xmlns:v="urn:schemas-microsoft-com:vml" Requires="v">
                <p:oleObj spid="_x0000_s46094" name="Chart" r:id="rId5" imgW="4633362" imgH="5395428" progId="Excel.Chart.8">
                  <p:embed/>
                </p:oleObj>
              </mc:Choice>
              <mc:Fallback>
                <p:oleObj name="Chart" r:id="rId5" imgW="4633362" imgH="5395428" progId="Excel.Chart.8">
                  <p:embed/>
                  <p:pic>
                    <p:nvPicPr>
                      <p:cNvPr id="0" name="Char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6175" y="735013"/>
                        <a:ext cx="4630738"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7" name="Chart 11">
            <a:extLst>
              <a:ext uri="{FF2B5EF4-FFF2-40B4-BE49-F238E27FC236}">
                <a16:creationId xmlns:a16="http://schemas.microsoft.com/office/drawing/2014/main" id="{2CC44B7B-8379-408B-88EB-C7A472529506}"/>
              </a:ext>
            </a:extLst>
          </p:cNvPr>
          <p:cNvGraphicFramePr>
            <a:graphicFrameLocks/>
          </p:cNvGraphicFramePr>
          <p:nvPr/>
        </p:nvGraphicFramePr>
        <p:xfrm>
          <a:off x="9391650" y="754063"/>
          <a:ext cx="2695575" cy="5519737"/>
        </p:xfrm>
        <a:graphic>
          <a:graphicData uri="http://schemas.openxmlformats.org/presentationml/2006/ole">
            <mc:AlternateContent xmlns:mc="http://schemas.openxmlformats.org/markup-compatibility/2006">
              <mc:Choice xmlns:v="urn:schemas-microsoft-com:vml" Requires="v">
                <p:oleObj spid="_x0000_s46095" name="Chart" r:id="rId7" imgW="2700762" imgH="5529551" progId="Excel.Chart.8">
                  <p:embed/>
                </p:oleObj>
              </mc:Choice>
              <mc:Fallback>
                <p:oleObj name="Chart" r:id="rId7" imgW="2700762" imgH="5529551" progId="Excel.Chart.8">
                  <p:embed/>
                  <p:pic>
                    <p:nvPicPr>
                      <p:cNvPr id="0" name="Chart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1650" y="754063"/>
                        <a:ext cx="269557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8" name="TextBox 12">
            <a:extLst>
              <a:ext uri="{FF2B5EF4-FFF2-40B4-BE49-F238E27FC236}">
                <a16:creationId xmlns:a16="http://schemas.microsoft.com/office/drawing/2014/main" id="{A2E06DB0-1DB4-4E16-9FAD-A40B94B519E7}"/>
              </a:ext>
            </a:extLst>
          </p:cNvPr>
          <p:cNvSpPr txBox="1">
            <a:spLocks noChangeArrowheads="1"/>
          </p:cNvSpPr>
          <p:nvPr/>
        </p:nvSpPr>
        <p:spPr bwMode="auto">
          <a:xfrm>
            <a:off x="8275638" y="5800725"/>
            <a:ext cx="1279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000">
                <a:solidFill>
                  <a:srgbClr val="000000"/>
                </a:solidFill>
              </a:rPr>
              <a:t>Καθόλου σημαντική </a:t>
            </a:r>
            <a:endParaRPr lang="en-GB" altLang="en-US" sz="1000">
              <a:solidFill>
                <a:srgbClr val="000000"/>
              </a:solidFill>
            </a:endParaRPr>
          </a:p>
        </p:txBody>
      </p:sp>
      <p:sp>
        <p:nvSpPr>
          <p:cNvPr id="46089" name="TextBox 13">
            <a:extLst>
              <a:ext uri="{FF2B5EF4-FFF2-40B4-BE49-F238E27FC236}">
                <a16:creationId xmlns:a16="http://schemas.microsoft.com/office/drawing/2014/main" id="{1DD6A2DC-2476-4CC1-8C9A-529D10E829B5}"/>
              </a:ext>
            </a:extLst>
          </p:cNvPr>
          <p:cNvSpPr txBox="1">
            <a:spLocks noChangeArrowheads="1"/>
          </p:cNvSpPr>
          <p:nvPr/>
        </p:nvSpPr>
        <p:spPr bwMode="auto">
          <a:xfrm>
            <a:off x="10499725" y="5800725"/>
            <a:ext cx="1277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000">
                <a:solidFill>
                  <a:srgbClr val="000000"/>
                </a:solidFill>
              </a:rPr>
              <a:t>Πολύ σημαντική </a:t>
            </a:r>
            <a:endParaRPr lang="en-GB" altLang="en-US" sz="1000">
              <a:solidFill>
                <a:srgbClr val="000000"/>
              </a:solidFill>
            </a:endParaRPr>
          </a:p>
        </p:txBody>
      </p:sp>
      <p:sp>
        <p:nvSpPr>
          <p:cNvPr id="46090" name="TextBox 14">
            <a:extLst>
              <a:ext uri="{FF2B5EF4-FFF2-40B4-BE49-F238E27FC236}">
                <a16:creationId xmlns:a16="http://schemas.microsoft.com/office/drawing/2014/main" id="{4A7062EE-7C71-4DF4-A5E5-9681DDA2C6C7}"/>
              </a:ext>
            </a:extLst>
          </p:cNvPr>
          <p:cNvSpPr txBox="1">
            <a:spLocks noChangeArrowheads="1"/>
          </p:cNvSpPr>
          <p:nvPr/>
        </p:nvSpPr>
        <p:spPr bwMode="auto">
          <a:xfrm>
            <a:off x="9391650" y="5800725"/>
            <a:ext cx="1277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lnSpc>
                <a:spcPct val="100000"/>
              </a:lnSpc>
              <a:spcBef>
                <a:spcPct val="0"/>
              </a:spcBef>
              <a:buFontTx/>
              <a:buNone/>
            </a:pPr>
            <a:r>
              <a:rPr lang="el-GR" altLang="en-US" sz="1000">
                <a:solidFill>
                  <a:srgbClr val="000000"/>
                </a:solidFill>
              </a:rPr>
              <a:t>Κάπως σημαντική </a:t>
            </a:r>
            <a:endParaRPr lang="en-GB" altLang="en-US" sz="1000">
              <a:solidFill>
                <a:srgbClr val="000000"/>
              </a:solidFill>
            </a:endParaRPr>
          </a:p>
        </p:txBody>
      </p:sp>
      <p:sp>
        <p:nvSpPr>
          <p:cNvPr id="46091" name="Slide Number Placeholder 2">
            <a:extLst>
              <a:ext uri="{FF2B5EF4-FFF2-40B4-BE49-F238E27FC236}">
                <a16:creationId xmlns:a16="http://schemas.microsoft.com/office/drawing/2014/main" id="{6307BC4B-9271-4158-BC3D-7AC51EBEE666}"/>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46092" name="Picture 17">
            <a:extLst>
              <a:ext uri="{FF2B5EF4-FFF2-40B4-BE49-F238E27FC236}">
                <a16:creationId xmlns:a16="http://schemas.microsoft.com/office/drawing/2014/main" id="{8D9162ED-2369-40B4-8FD2-6CBCFB4E79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27B2-EA4E-4EEF-9141-1250D36E2D57}"/>
              </a:ext>
            </a:extLst>
          </p:cNvPr>
          <p:cNvSpPr>
            <a:spLocks noGrp="1"/>
          </p:cNvSpPr>
          <p:nvPr>
            <p:ph type="title" idx="4294967295"/>
          </p:nvPr>
        </p:nvSpPr>
        <p:spPr>
          <a:xfrm>
            <a:off x="0" y="106363"/>
            <a:ext cx="11563350" cy="779462"/>
          </a:xfrm>
        </p:spPr>
        <p:txBody>
          <a:bodyPr wrap="square" numCol="1" anchorCtr="0" compatLnSpc="1">
            <a:prstTxWarp prst="textNoShape">
              <a:avLst/>
            </a:prstTxWarp>
          </a:bodyPr>
          <a:lstStyle/>
          <a:p>
            <a:pPr algn="ctr" eaLnBrk="1" hangingPunct="1"/>
            <a:r>
              <a:rPr lang="el-GR" altLang="en-US" sz="3200"/>
              <a:t>Στάσεις και απόψεις</a:t>
            </a:r>
            <a:br>
              <a:rPr lang="el-GR" altLang="en-US" sz="3200"/>
            </a:br>
            <a:r>
              <a:rPr lang="el-GR" altLang="en-US" sz="1400"/>
              <a:t>Πακέτο φαγητού από εξόδους: Άποψη και πρακτική </a:t>
            </a:r>
            <a:endParaRPr lang="en-US" altLang="en-US" sz="1400"/>
          </a:p>
        </p:txBody>
      </p:sp>
      <p:sp>
        <p:nvSpPr>
          <p:cNvPr id="11" name="TextBox 10">
            <a:extLst>
              <a:ext uri="{FF2B5EF4-FFF2-40B4-BE49-F238E27FC236}">
                <a16:creationId xmlns:a16="http://schemas.microsoft.com/office/drawing/2014/main" id="{D4E8A113-8D9E-4A50-B585-01FF37D2A251}"/>
              </a:ext>
            </a:extLst>
          </p:cNvPr>
          <p:cNvSpPr txBox="1"/>
          <p:nvPr/>
        </p:nvSpPr>
        <p:spPr>
          <a:xfrm>
            <a:off x="0" y="6375400"/>
            <a:ext cx="6588125" cy="541338"/>
          </a:xfrm>
          <a:prstGeom prst="rect">
            <a:avLst/>
          </a:prstGeom>
          <a:noFill/>
        </p:spPr>
        <p:txBody>
          <a:bodyPr>
            <a:spAutoFit/>
          </a:bodyPr>
          <a:lstStyle/>
          <a:p>
            <a:pPr eaLnBrk="1" fontAlgn="auto" hangingPunct="1">
              <a:lnSpc>
                <a:spcPct val="107000"/>
              </a:lnSpc>
              <a:spcBef>
                <a:spcPts val="0"/>
              </a:spcBef>
              <a:spcAft>
                <a:spcPts val="0"/>
              </a:spcAft>
              <a:defRPr/>
            </a:pPr>
            <a:r>
              <a:rPr lang="el-GR" sz="1400" kern="0" dirty="0">
                <a:solidFill>
                  <a:prstClr val="white"/>
                </a:solidFill>
                <a:latin typeface="Tahoma" panose="020B0604030504040204" pitchFamily="34" charset="0"/>
                <a:ea typeface="Calibri" panose="020F0502020204030204" pitchFamily="34" charset="0"/>
                <a:cs typeface="Times New Roman" panose="02020603050405020304" pitchFamily="18" charset="0"/>
              </a:rPr>
              <a:t>Ερ5.Κατά τις εξόδους σας σε εστιατόρια και καφέ, όταν περισσεύει φαγητό, πόσο συχνά το παίρνετε μαζί σας για κατανάλωση στο σπίτι;</a:t>
            </a:r>
            <a:endParaRPr lang="aa-ET" sz="1400" kern="0" dirty="0">
              <a:solidFill>
                <a:prstClr val="white"/>
              </a:solidFill>
              <a:ea typeface="Calibri" panose="020F0502020204030204" pitchFamily="34" charset="0"/>
              <a:cs typeface="Times New Roman" panose="02020603050405020304" pitchFamily="18" charset="0"/>
            </a:endParaRPr>
          </a:p>
        </p:txBody>
      </p:sp>
      <p:sp>
        <p:nvSpPr>
          <p:cNvPr id="47108" name="TextBox 4">
            <a:extLst>
              <a:ext uri="{FF2B5EF4-FFF2-40B4-BE49-F238E27FC236}">
                <a16:creationId xmlns:a16="http://schemas.microsoft.com/office/drawing/2014/main" id="{B80CD25F-9DA2-46CC-8CF8-04AE232259BA}"/>
              </a:ext>
            </a:extLst>
          </p:cNvPr>
          <p:cNvSpPr txBox="1">
            <a:spLocks noChangeArrowheads="1"/>
          </p:cNvSpPr>
          <p:nvPr/>
        </p:nvSpPr>
        <p:spPr bwMode="auto">
          <a:xfrm>
            <a:off x="9844088" y="6416675"/>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lnSpc>
                <a:spcPct val="100000"/>
              </a:lnSpc>
              <a:spcBef>
                <a:spcPct val="0"/>
              </a:spcBef>
              <a:buFontTx/>
              <a:buNone/>
            </a:pPr>
            <a:r>
              <a:rPr lang="el-GR" altLang="en-US" sz="1100">
                <a:solidFill>
                  <a:srgbClr val="000000"/>
                </a:solidFill>
              </a:rPr>
              <a:t>Βάση: Όλο το δείγμα</a:t>
            </a:r>
          </a:p>
          <a:p>
            <a:pPr eaLnBrk="1" hangingPunct="1">
              <a:lnSpc>
                <a:spcPct val="100000"/>
              </a:lnSpc>
              <a:spcBef>
                <a:spcPct val="0"/>
              </a:spcBef>
              <a:buFontTx/>
              <a:buNone/>
            </a:pPr>
            <a:r>
              <a:rPr lang="el-GR" altLang="en-US" sz="1100">
                <a:solidFill>
                  <a:srgbClr val="000000"/>
                </a:solidFill>
              </a:rPr>
              <a:t>Ν=1104</a:t>
            </a:r>
            <a:endParaRPr lang="en-US" altLang="en-US" sz="1100">
              <a:solidFill>
                <a:srgbClr val="000000"/>
              </a:solidFill>
            </a:endParaRPr>
          </a:p>
        </p:txBody>
      </p:sp>
      <p:sp>
        <p:nvSpPr>
          <p:cNvPr id="47109" name="TextBox 15">
            <a:extLst>
              <a:ext uri="{FF2B5EF4-FFF2-40B4-BE49-F238E27FC236}">
                <a16:creationId xmlns:a16="http://schemas.microsoft.com/office/drawing/2014/main" id="{5BE06F1B-F25B-4AC2-A52B-BA371CF7EE57}"/>
              </a:ext>
            </a:extLst>
          </p:cNvPr>
          <p:cNvSpPr txBox="1">
            <a:spLocks noChangeArrowheads="1"/>
          </p:cNvSpPr>
          <p:nvPr/>
        </p:nvSpPr>
        <p:spPr bwMode="auto">
          <a:xfrm>
            <a:off x="338138" y="4497388"/>
            <a:ext cx="115284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lnSpc>
                <a:spcPct val="100000"/>
              </a:lnSpc>
              <a:spcBef>
                <a:spcPct val="0"/>
              </a:spcBef>
              <a:buFontTx/>
              <a:buNone/>
            </a:pPr>
            <a:r>
              <a:rPr lang="el-GR" altLang="en-US" sz="1800">
                <a:solidFill>
                  <a:srgbClr val="000000"/>
                </a:solidFill>
              </a:rPr>
              <a:t>Το 25% πάντα παίρνει μαζί του φαγητό που περισσεύει από εξόδους</a:t>
            </a:r>
          </a:p>
          <a:p>
            <a:pPr eaLnBrk="1" hangingPunct="1">
              <a:lnSpc>
                <a:spcPct val="100000"/>
              </a:lnSpc>
              <a:spcBef>
                <a:spcPct val="0"/>
              </a:spcBef>
              <a:buFontTx/>
              <a:buNone/>
            </a:pPr>
            <a:endParaRPr lang="el-GR" altLang="en-US" sz="1800">
              <a:solidFill>
                <a:srgbClr val="000000"/>
              </a:solidFill>
            </a:endParaRPr>
          </a:p>
          <a:p>
            <a:pPr eaLnBrk="1" hangingPunct="1">
              <a:lnSpc>
                <a:spcPct val="100000"/>
              </a:lnSpc>
              <a:spcBef>
                <a:spcPct val="0"/>
              </a:spcBef>
              <a:buFontTx/>
              <a:buNone/>
            </a:pPr>
            <a:r>
              <a:rPr lang="el-GR" altLang="en-US" sz="1800">
                <a:solidFill>
                  <a:srgbClr val="000000"/>
                </a:solidFill>
              </a:rPr>
              <a:t>Το 25% το πράττει αρκετά συχνά, αλλά 20% το πράττει κάποτε και 30% το πράττει σπάνια ή ποτέ.</a:t>
            </a:r>
          </a:p>
          <a:p>
            <a:pPr eaLnBrk="1" hangingPunct="1">
              <a:lnSpc>
                <a:spcPct val="100000"/>
              </a:lnSpc>
              <a:spcBef>
                <a:spcPct val="0"/>
              </a:spcBef>
              <a:buFontTx/>
              <a:buNone/>
            </a:pPr>
            <a:endParaRPr lang="el-GR" altLang="en-US" sz="1800">
              <a:solidFill>
                <a:srgbClr val="000000"/>
              </a:solidFill>
            </a:endParaRPr>
          </a:p>
          <a:p>
            <a:pPr eaLnBrk="1" hangingPunct="1">
              <a:lnSpc>
                <a:spcPct val="100000"/>
              </a:lnSpc>
              <a:spcBef>
                <a:spcPct val="0"/>
              </a:spcBef>
              <a:buFontTx/>
              <a:buNone/>
            </a:pPr>
            <a:r>
              <a:rPr lang="el-GR" altLang="en-US" sz="1800">
                <a:solidFill>
                  <a:srgbClr val="000000"/>
                </a:solidFill>
              </a:rPr>
              <a:t>Μεταξύ των συμμετεχόντων από Κύπρο, ένα 18% θεωρεί πολύ σημαντικό το να παίρνει μαζί του φαγητό που περισσεύει σε εξόδους, αλλά δεν το πράττει πάντα. </a:t>
            </a:r>
            <a:endParaRPr lang="en-GB" altLang="en-US" sz="1800">
              <a:solidFill>
                <a:srgbClr val="000000"/>
              </a:solidFill>
            </a:endParaRPr>
          </a:p>
        </p:txBody>
      </p:sp>
      <p:graphicFrame>
        <p:nvGraphicFramePr>
          <p:cNvPr id="47110" name="Chart 5">
            <a:extLst>
              <a:ext uri="{FF2B5EF4-FFF2-40B4-BE49-F238E27FC236}">
                <a16:creationId xmlns:a16="http://schemas.microsoft.com/office/drawing/2014/main" id="{5A32DA7F-FF1C-425A-A603-1071D868E10E}"/>
              </a:ext>
            </a:extLst>
          </p:cNvPr>
          <p:cNvGraphicFramePr>
            <a:graphicFrameLocks/>
          </p:cNvGraphicFramePr>
          <p:nvPr/>
        </p:nvGraphicFramePr>
        <p:xfrm>
          <a:off x="173038" y="898525"/>
          <a:ext cx="11737975" cy="3257550"/>
        </p:xfrm>
        <a:graphic>
          <a:graphicData uri="http://schemas.openxmlformats.org/presentationml/2006/ole">
            <mc:AlternateContent xmlns:mc="http://schemas.openxmlformats.org/markup-compatibility/2006">
              <mc:Choice xmlns:v="urn:schemas-microsoft-com:vml" Requires="v">
                <p:oleObj spid="_x0000_s47113" name="Chart" r:id="rId3" imgW="11741914" imgH="3261643" progId="Excel.Chart.8">
                  <p:embed/>
                </p:oleObj>
              </mc:Choice>
              <mc:Fallback>
                <p:oleObj name="Chart" r:id="rId3" imgW="11741914" imgH="3261643"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8" y="898525"/>
                        <a:ext cx="117379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1" name="Slide Number Placeholder 2">
            <a:extLst>
              <a:ext uri="{FF2B5EF4-FFF2-40B4-BE49-F238E27FC236}">
                <a16:creationId xmlns:a16="http://schemas.microsoft.com/office/drawing/2014/main" id="{781D8A0A-0A4A-45A5-9201-448D825DF6F9}"/>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47112" name="Picture 6">
            <a:extLst>
              <a:ext uri="{FF2B5EF4-FFF2-40B4-BE49-F238E27FC236}">
                <a16:creationId xmlns:a16="http://schemas.microsoft.com/office/drawing/2014/main" id="{ECFB452E-8B4A-45E2-8010-44BFBD55E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a:extLst>
              <a:ext uri="{FF2B5EF4-FFF2-40B4-BE49-F238E27FC236}">
                <a16:creationId xmlns:a16="http://schemas.microsoft.com/office/drawing/2014/main" id="{F1F86E7A-F9A8-404A-BC17-46CCFC8D31EF}"/>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48131" name="Picture 6">
            <a:extLst>
              <a:ext uri="{FF2B5EF4-FFF2-40B4-BE49-F238E27FC236}">
                <a16:creationId xmlns:a16="http://schemas.microsoft.com/office/drawing/2014/main" id="{EFA4FEC0-1787-46BF-BD15-ED23BE5D1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6">
            <a:extLst>
              <a:ext uri="{FF2B5EF4-FFF2-40B4-BE49-F238E27FC236}">
                <a16:creationId xmlns:a16="http://schemas.microsoft.com/office/drawing/2014/main" id="{83133A01-4495-4E03-9E9D-F5AF812D5EA0}"/>
              </a:ext>
            </a:extLst>
          </p:cNvPr>
          <p:cNvSpPr txBox="1">
            <a:spLocks noChangeArrowheads="1"/>
          </p:cNvSpPr>
          <p:nvPr/>
        </p:nvSpPr>
        <p:spPr bwMode="auto">
          <a:xfrm>
            <a:off x="2241550" y="681038"/>
            <a:ext cx="7842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4000">
                <a:solidFill>
                  <a:srgbClr val="2E75B6"/>
                </a:solidFill>
              </a:rPr>
              <a:t>2</a:t>
            </a:r>
            <a:r>
              <a:rPr lang="el-GR" altLang="en-US" sz="4000" baseline="30000">
                <a:solidFill>
                  <a:srgbClr val="2E75B6"/>
                </a:solidFill>
              </a:rPr>
              <a:t>η</a:t>
            </a:r>
            <a:r>
              <a:rPr lang="el-GR" altLang="en-US" sz="4000">
                <a:solidFill>
                  <a:srgbClr val="2E75B6"/>
                </a:solidFill>
              </a:rPr>
              <a:t> Ποσοτική έρευνα σε ιστόχωρο</a:t>
            </a:r>
            <a:endParaRPr lang="en-US" altLang="en-US" sz="1800">
              <a:latin typeface="Calibri" panose="020F0502020204030204" pitchFamily="34" charset="0"/>
            </a:endParaRPr>
          </a:p>
        </p:txBody>
      </p:sp>
      <p:sp>
        <p:nvSpPr>
          <p:cNvPr id="48133" name="TextBox 7">
            <a:extLst>
              <a:ext uri="{FF2B5EF4-FFF2-40B4-BE49-F238E27FC236}">
                <a16:creationId xmlns:a16="http://schemas.microsoft.com/office/drawing/2014/main" id="{98AB2DC2-70FE-4DE9-A839-E8F63FF9CB98}"/>
              </a:ext>
            </a:extLst>
          </p:cNvPr>
          <p:cNvSpPr txBox="1">
            <a:spLocks noChangeArrowheads="1"/>
          </p:cNvSpPr>
          <p:nvPr/>
        </p:nvSpPr>
        <p:spPr bwMode="auto">
          <a:xfrm>
            <a:off x="1233488" y="2058988"/>
            <a:ext cx="988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l-GR" altLang="en-US" sz="3200">
                <a:latin typeface="Calibri" panose="020F0502020204030204" pitchFamily="34" charset="0"/>
              </a:rPr>
              <a:t>Η ενότητα αυτή παρουσιάζει τα αποτελέσματα διαδικτυακής έρευνας που έγινε μεταξύ επισκεπτών σε ιστοχώρους του Συγκροτήματος ΔΙΑΣ (</a:t>
            </a:r>
            <a:r>
              <a:rPr lang="en-GB" altLang="en-US" sz="3200">
                <a:latin typeface="Calibri" panose="020F0502020204030204" pitchFamily="34" charset="0"/>
              </a:rPr>
              <a:t>Sigmalive, Sportime.com.cy, I love Style, City.com.cy, Check In, Economy Today, MyCyprusTravel.com) </a:t>
            </a:r>
            <a:r>
              <a:rPr lang="LID9216" altLang="en-US" sz="3200">
                <a:latin typeface="Calibri" panose="020F0502020204030204" pitchFamily="34" charset="0"/>
              </a:rPr>
              <a:t>τον Ιανουάριο του 2021 (13</a:t>
            </a:r>
            <a:r>
              <a:rPr lang="el-GR" altLang="en-US" sz="3200">
                <a:latin typeface="Calibri" panose="020F0502020204030204" pitchFamily="34" charset="0"/>
              </a:rPr>
              <a:t>/</a:t>
            </a:r>
            <a:r>
              <a:rPr lang="LID9216" altLang="en-US" sz="3200">
                <a:latin typeface="Calibri" panose="020F0502020204030204" pitchFamily="34" charset="0"/>
              </a:rPr>
              <a:t>0</a:t>
            </a:r>
            <a:r>
              <a:rPr lang="el-GR" altLang="en-US" sz="3200">
                <a:latin typeface="Calibri" panose="020F0502020204030204" pitchFamily="34" charset="0"/>
              </a:rPr>
              <a:t>1/2</a:t>
            </a:r>
            <a:r>
              <a:rPr lang="LID9216" altLang="en-US" sz="3200">
                <a:latin typeface="Calibri" panose="020F0502020204030204" pitchFamily="34" charset="0"/>
              </a:rPr>
              <a:t>1</a:t>
            </a:r>
            <a:r>
              <a:rPr lang="el-GR" altLang="en-US" sz="3200">
                <a:latin typeface="Calibri" panose="020F0502020204030204" pitchFamily="34" charset="0"/>
              </a:rPr>
              <a:t> </a:t>
            </a:r>
            <a:r>
              <a:rPr lang="LID9216" altLang="en-US" sz="3200">
                <a:latin typeface="Calibri" panose="020F0502020204030204" pitchFamily="34" charset="0"/>
              </a:rPr>
              <a:t>–</a:t>
            </a:r>
            <a:r>
              <a:rPr lang="el-GR" altLang="en-US" sz="3200">
                <a:latin typeface="Calibri" panose="020F0502020204030204" pitchFamily="34" charset="0"/>
              </a:rPr>
              <a:t> </a:t>
            </a:r>
            <a:r>
              <a:rPr lang="LID9216" altLang="en-US" sz="3200">
                <a:latin typeface="Calibri" panose="020F0502020204030204" pitchFamily="34" charset="0"/>
              </a:rPr>
              <a:t>18/01/21)</a:t>
            </a:r>
            <a:r>
              <a:rPr lang="el-GR" altLang="en-US" sz="3200">
                <a:latin typeface="Calibri" panose="020F0502020204030204"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a:extLst>
              <a:ext uri="{FF2B5EF4-FFF2-40B4-BE49-F238E27FC236}">
                <a16:creationId xmlns:a16="http://schemas.microsoft.com/office/drawing/2014/main" id="{02531943-2A7D-4DF5-97C6-87E9361EBEA4}"/>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49155" name="Picture 6">
            <a:extLst>
              <a:ext uri="{FF2B5EF4-FFF2-40B4-BE49-F238E27FC236}">
                <a16:creationId xmlns:a16="http://schemas.microsoft.com/office/drawing/2014/main" id="{3AD8924B-FB10-4FF6-9F95-D820FB516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1">
            <a:extLst>
              <a:ext uri="{FF2B5EF4-FFF2-40B4-BE49-F238E27FC236}">
                <a16:creationId xmlns:a16="http://schemas.microsoft.com/office/drawing/2014/main" id="{E6025A29-DC52-4B4A-BD55-1E40F7A1B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047750"/>
            <a:ext cx="1072038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a:extLst>
              <a:ext uri="{FF2B5EF4-FFF2-40B4-BE49-F238E27FC236}">
                <a16:creationId xmlns:a16="http://schemas.microsoft.com/office/drawing/2014/main" id="{EEBF3FD9-C2C2-4984-A657-22D9C2A70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30475"/>
            <a:ext cx="121920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a:extLst>
              <a:ext uri="{FF2B5EF4-FFF2-40B4-BE49-F238E27FC236}">
                <a16:creationId xmlns:a16="http://schemas.microsoft.com/office/drawing/2014/main" id="{D86C581E-A566-41CB-B399-C69BB39F0BA8}"/>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50179" name="Picture 6">
            <a:extLst>
              <a:ext uri="{FF2B5EF4-FFF2-40B4-BE49-F238E27FC236}">
                <a16:creationId xmlns:a16="http://schemas.microsoft.com/office/drawing/2014/main" id="{C0DBBDFF-6595-4615-9CF1-11EF63548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
            <a:extLst>
              <a:ext uri="{FF2B5EF4-FFF2-40B4-BE49-F238E27FC236}">
                <a16:creationId xmlns:a16="http://schemas.microsoft.com/office/drawing/2014/main" id="{B5623DCF-2791-4256-8E38-A4AC5D455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8" y="296863"/>
            <a:ext cx="104171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a:extLst>
              <a:ext uri="{FF2B5EF4-FFF2-40B4-BE49-F238E27FC236}">
                <a16:creationId xmlns:a16="http://schemas.microsoft.com/office/drawing/2014/main" id="{22B72AEC-5BC4-450A-B224-410D3A411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92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a:extLst>
              <a:ext uri="{FF2B5EF4-FFF2-40B4-BE49-F238E27FC236}">
                <a16:creationId xmlns:a16="http://schemas.microsoft.com/office/drawing/2014/main" id="{064CB3CA-0C96-43B7-9153-E6E74A4E3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75" y="5646738"/>
            <a:ext cx="8816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a:extLst>
              <a:ext uri="{FF2B5EF4-FFF2-40B4-BE49-F238E27FC236}">
                <a16:creationId xmlns:a16="http://schemas.microsoft.com/office/drawing/2014/main" id="{A567F2AE-3CAD-4524-8EA7-67F25C29A50F}"/>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51203" name="Picture 6">
            <a:extLst>
              <a:ext uri="{FF2B5EF4-FFF2-40B4-BE49-F238E27FC236}">
                <a16:creationId xmlns:a16="http://schemas.microsoft.com/office/drawing/2014/main" id="{60CBC814-EEC3-4563-B6AB-1B7DE1E3C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
            <a:extLst>
              <a:ext uri="{FF2B5EF4-FFF2-40B4-BE49-F238E27FC236}">
                <a16:creationId xmlns:a16="http://schemas.microsoft.com/office/drawing/2014/main" id="{32A88774-E944-4E64-9F07-189EF2B3B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465138"/>
            <a:ext cx="96345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a:extLst>
              <a:ext uri="{FF2B5EF4-FFF2-40B4-BE49-F238E27FC236}">
                <a16:creationId xmlns:a16="http://schemas.microsoft.com/office/drawing/2014/main" id="{3C4D40F2-25EB-4A1F-A530-8A3F70BAC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09750"/>
            <a:ext cx="12192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2">
            <a:extLst>
              <a:ext uri="{FF2B5EF4-FFF2-40B4-BE49-F238E27FC236}">
                <a16:creationId xmlns:a16="http://schemas.microsoft.com/office/drawing/2014/main" id="{961A84A1-808B-473C-A934-C79C4491DD86}"/>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52227" name="Picture 6">
            <a:extLst>
              <a:ext uri="{FF2B5EF4-FFF2-40B4-BE49-F238E27FC236}">
                <a16:creationId xmlns:a16="http://schemas.microsoft.com/office/drawing/2014/main" id="{BE868C57-DF08-410F-AD88-987E7DFFB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6">
            <a:extLst>
              <a:ext uri="{FF2B5EF4-FFF2-40B4-BE49-F238E27FC236}">
                <a16:creationId xmlns:a16="http://schemas.microsoft.com/office/drawing/2014/main" id="{072D033F-42BB-498F-A2F8-9A50656E6F5D}"/>
              </a:ext>
            </a:extLst>
          </p:cNvPr>
          <p:cNvSpPr txBox="1">
            <a:spLocks noChangeArrowheads="1"/>
          </p:cNvSpPr>
          <p:nvPr/>
        </p:nvSpPr>
        <p:spPr bwMode="auto">
          <a:xfrm>
            <a:off x="2241550" y="681038"/>
            <a:ext cx="7842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n-GB" altLang="en-US" sz="4000">
                <a:solidFill>
                  <a:srgbClr val="2E75B6"/>
                </a:solidFill>
              </a:rPr>
              <a:t>3</a:t>
            </a:r>
            <a:r>
              <a:rPr lang="LID9216" altLang="en-US" sz="4000" baseline="30000">
                <a:solidFill>
                  <a:srgbClr val="2E75B6"/>
                </a:solidFill>
              </a:rPr>
              <a:t>η</a:t>
            </a:r>
            <a:r>
              <a:rPr lang="en-GB" altLang="en-US" sz="4000">
                <a:solidFill>
                  <a:srgbClr val="2E75B6"/>
                </a:solidFill>
              </a:rPr>
              <a:t> </a:t>
            </a:r>
            <a:r>
              <a:rPr lang="el-GR" altLang="en-US" sz="4000">
                <a:solidFill>
                  <a:srgbClr val="2E75B6"/>
                </a:solidFill>
              </a:rPr>
              <a:t>Ποσοτική έρευνα σε ιστόχωρο</a:t>
            </a:r>
            <a:endParaRPr lang="en-US" altLang="en-US" sz="1800">
              <a:solidFill>
                <a:srgbClr val="000000"/>
              </a:solidFill>
              <a:latin typeface="Calibri" panose="020F0502020204030204" pitchFamily="34" charset="0"/>
            </a:endParaRPr>
          </a:p>
        </p:txBody>
      </p:sp>
      <p:sp>
        <p:nvSpPr>
          <p:cNvPr id="52229" name="TextBox 1">
            <a:extLst>
              <a:ext uri="{FF2B5EF4-FFF2-40B4-BE49-F238E27FC236}">
                <a16:creationId xmlns:a16="http://schemas.microsoft.com/office/drawing/2014/main" id="{8BF05DBC-D282-41C0-93D0-E93F14D2289A}"/>
              </a:ext>
            </a:extLst>
          </p:cNvPr>
          <p:cNvSpPr txBox="1">
            <a:spLocks noChangeArrowheads="1"/>
          </p:cNvSpPr>
          <p:nvPr/>
        </p:nvSpPr>
        <p:spPr bwMode="auto">
          <a:xfrm>
            <a:off x="933450" y="1912938"/>
            <a:ext cx="104584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n-US" altLang="en-US" sz="3200">
                <a:solidFill>
                  <a:srgbClr val="000000"/>
                </a:solidFill>
                <a:latin typeface="Calibri" panose="020F0502020204030204" pitchFamily="34" charset="0"/>
              </a:rPr>
              <a:t>Η ενότητα αυτή παρουσιάζει τα αποτελέσματα διαδικτυακής έρευνας που έγινε μεταξύ επισκεπτών σε ιστοχώρους του Συγκροτήματος ΔΙΑΣ (</a:t>
            </a:r>
            <a:r>
              <a:rPr lang="en-GB" altLang="en-US" sz="3200">
                <a:solidFill>
                  <a:srgbClr val="000000"/>
                </a:solidFill>
                <a:latin typeface="Calibri" panose="020F0502020204030204" pitchFamily="34" charset="0"/>
              </a:rPr>
              <a:t>Sigmalive, sportime.com.cy, I Love Style, city.com.cy, Check in, Economy Today, MyCyprusTravel.com) </a:t>
            </a:r>
            <a:r>
              <a:rPr lang="LID9216" altLang="en-US" sz="3200">
                <a:solidFill>
                  <a:srgbClr val="000000"/>
                </a:solidFill>
                <a:latin typeface="Calibri" panose="020F0502020204030204" pitchFamily="34" charset="0"/>
              </a:rPr>
              <a:t>τον </a:t>
            </a:r>
            <a:r>
              <a:rPr lang="en-GB" altLang="en-US" sz="3200">
                <a:solidFill>
                  <a:srgbClr val="000000"/>
                </a:solidFill>
                <a:latin typeface="Calibri" panose="020F0502020204030204" pitchFamily="34" charset="0"/>
              </a:rPr>
              <a:t>M</a:t>
            </a:r>
            <a:r>
              <a:rPr lang="LID9216" altLang="en-US" sz="3200">
                <a:solidFill>
                  <a:srgbClr val="000000"/>
                </a:solidFill>
                <a:latin typeface="Calibri" panose="020F0502020204030204" pitchFamily="34" charset="0"/>
              </a:rPr>
              <a:t>άιο του 2021 (07/05/21-13/05/21)</a:t>
            </a:r>
            <a:endParaRPr lang="en-US" altLang="en-US" sz="3200">
              <a:solidFill>
                <a:srgbClr val="000000"/>
              </a:solidFill>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2">
            <a:extLst>
              <a:ext uri="{FF2B5EF4-FFF2-40B4-BE49-F238E27FC236}">
                <a16:creationId xmlns:a16="http://schemas.microsoft.com/office/drawing/2014/main" id="{B3EF5894-7603-4557-87B7-AFDF216A964F}"/>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53251" name="Picture 6">
            <a:extLst>
              <a:ext uri="{FF2B5EF4-FFF2-40B4-BE49-F238E27FC236}">
                <a16:creationId xmlns:a16="http://schemas.microsoft.com/office/drawing/2014/main" id="{FDCE7435-B9EF-458A-A846-15190C1BE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
            <a:extLst>
              <a:ext uri="{FF2B5EF4-FFF2-40B4-BE49-F238E27FC236}">
                <a16:creationId xmlns:a16="http://schemas.microsoft.com/office/drawing/2014/main" id="{F9AA5CD8-5374-4725-884A-D14B3D28E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5" t="23764" r="3156" b="3633"/>
          <a:stretch>
            <a:fillRect/>
          </a:stretch>
        </p:blipFill>
        <p:spPr bwMode="auto">
          <a:xfrm>
            <a:off x="3175" y="2698750"/>
            <a:ext cx="12163425"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2">
            <a:extLst>
              <a:ext uri="{FF2B5EF4-FFF2-40B4-BE49-F238E27FC236}">
                <a16:creationId xmlns:a16="http://schemas.microsoft.com/office/drawing/2014/main" id="{3243F355-42D9-4516-9698-FA9ED344113F}"/>
              </a:ext>
            </a:extLst>
          </p:cNvPr>
          <p:cNvSpPr txBox="1">
            <a:spLocks noChangeArrowheads="1"/>
          </p:cNvSpPr>
          <p:nvPr/>
        </p:nvSpPr>
        <p:spPr bwMode="auto">
          <a:xfrm>
            <a:off x="1979613" y="731838"/>
            <a:ext cx="936783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7000"/>
              </a:lnSpc>
              <a:spcBef>
                <a:spcPct val="0"/>
              </a:spcBef>
              <a:spcAft>
                <a:spcPts val="800"/>
              </a:spcAft>
              <a:buFontTx/>
              <a:buNone/>
            </a:pPr>
            <a:r>
              <a:rPr lang="LID9216" altLang="en-US" sz="3200">
                <a:latin typeface="Calibri" panose="020F0502020204030204" pitchFamily="34" charset="0"/>
                <a:cs typeface="Calibri" panose="020F0502020204030204" pitchFamily="34" charset="0"/>
              </a:rPr>
              <a:t>1. </a:t>
            </a:r>
            <a:r>
              <a:rPr lang="el-GR" altLang="en-US" sz="3200">
                <a:latin typeface="Calibri" panose="020F0502020204030204" pitchFamily="34" charset="0"/>
                <a:cs typeface="Calibri" panose="020F0502020204030204" pitchFamily="34" charset="0"/>
              </a:rPr>
              <a:t>Με ποια από τα ακόλουθα αισθήματα συνδέετε την αγορά φαγητού και τροφίμων;</a:t>
            </a:r>
            <a:endParaRPr lang="en-US" altLang="en-US" sz="32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2">
            <a:extLst>
              <a:ext uri="{FF2B5EF4-FFF2-40B4-BE49-F238E27FC236}">
                <a16:creationId xmlns:a16="http://schemas.microsoft.com/office/drawing/2014/main" id="{3B84C3B7-D9A9-41F8-B52A-2109A31C38F4}"/>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54275" name="Picture 6">
            <a:extLst>
              <a:ext uri="{FF2B5EF4-FFF2-40B4-BE49-F238E27FC236}">
                <a16:creationId xmlns:a16="http://schemas.microsoft.com/office/drawing/2014/main" id="{3D56DEA2-2447-479C-8CD1-06B85A2CE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3">
            <a:extLst>
              <a:ext uri="{FF2B5EF4-FFF2-40B4-BE49-F238E27FC236}">
                <a16:creationId xmlns:a16="http://schemas.microsoft.com/office/drawing/2014/main" id="{7EA087D7-F525-4DAA-B0E0-DE97F7BAE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9" t="22235" r="3519" b="2879"/>
          <a:stretch>
            <a:fillRect/>
          </a:stretch>
        </p:blipFill>
        <p:spPr bwMode="auto">
          <a:xfrm>
            <a:off x="0" y="2163763"/>
            <a:ext cx="121920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4">
            <a:extLst>
              <a:ext uri="{FF2B5EF4-FFF2-40B4-BE49-F238E27FC236}">
                <a16:creationId xmlns:a16="http://schemas.microsoft.com/office/drawing/2014/main" id="{7E2823F0-E010-4BE8-B518-042280D82073}"/>
              </a:ext>
            </a:extLst>
          </p:cNvPr>
          <p:cNvSpPr txBox="1">
            <a:spLocks noChangeArrowheads="1"/>
          </p:cNvSpPr>
          <p:nvPr/>
        </p:nvSpPr>
        <p:spPr bwMode="auto">
          <a:xfrm>
            <a:off x="1979613" y="469900"/>
            <a:ext cx="949007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7000"/>
              </a:lnSpc>
              <a:spcBef>
                <a:spcPct val="0"/>
              </a:spcBef>
              <a:spcAft>
                <a:spcPts val="800"/>
              </a:spcAft>
              <a:buFontTx/>
              <a:buNone/>
            </a:pPr>
            <a:r>
              <a:rPr lang="LID9216" altLang="en-US">
                <a:latin typeface="Calibri" panose="020F0502020204030204" pitchFamily="34" charset="0"/>
                <a:cs typeface="Calibri" panose="020F0502020204030204" pitchFamily="34" charset="0"/>
              </a:rPr>
              <a:t>2. </a:t>
            </a:r>
            <a:r>
              <a:rPr lang="el-GR" altLang="en-US">
                <a:latin typeface="Calibri" panose="020F0502020204030204" pitchFamily="34" charset="0"/>
                <a:cs typeface="Calibri" panose="020F0502020204030204" pitchFamily="34" charset="0"/>
              </a:rPr>
              <a:t>Ποιοι δύο, εάν κάποιοι, από τους ακόλουθους λόγους είναι οι σημαντικότεροι λόγοι για τους οποίους  προσπαθείτε να μειώσετε τα απορρίμματα φαγητού;</a:t>
            </a:r>
            <a:endParaRPr lang="en-US" altLang="en-US">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a:extLst>
              <a:ext uri="{FF2B5EF4-FFF2-40B4-BE49-F238E27FC236}">
                <a16:creationId xmlns:a16="http://schemas.microsoft.com/office/drawing/2014/main" id="{A0BAED5A-2AB5-41D8-B7AE-F9397E5F7D1F}"/>
              </a:ext>
            </a:extLst>
          </p:cNvPr>
          <p:cNvSpPr>
            <a:spLocks noChangeArrowheads="1"/>
          </p:cNvSpPr>
          <p:nvPr/>
        </p:nvSpPr>
        <p:spPr bwMode="auto">
          <a:xfrm>
            <a:off x="1703388" y="654050"/>
            <a:ext cx="87852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1800" b="1">
                <a:solidFill>
                  <a:srgbClr val="336699"/>
                </a:solidFill>
              </a:rPr>
              <a:t>ΔΡΑΣΕΙΣ</a:t>
            </a:r>
            <a:r>
              <a:rPr lang="en-GB" altLang="en-US" sz="1800" b="1">
                <a:solidFill>
                  <a:srgbClr val="336699"/>
                </a:solidFill>
              </a:rPr>
              <a:t> </a:t>
            </a:r>
            <a:r>
              <a:rPr lang="el-GR" altLang="en-US" sz="1800" b="1">
                <a:solidFill>
                  <a:srgbClr val="336699"/>
                </a:solidFill>
              </a:rPr>
              <a:t>ΜΕ ΕΝΔΙΑΦΕΡΟΜΕΝΑ ΜΕΡΗ (ομάδες στόχος, τρόπος και μέσα)</a:t>
            </a:r>
            <a:endParaRPr lang="en-US" altLang="en-US" sz="2000"/>
          </a:p>
          <a:p>
            <a:pPr algn="just">
              <a:lnSpc>
                <a:spcPct val="100000"/>
              </a:lnSpc>
              <a:spcBef>
                <a:spcPct val="0"/>
              </a:spcBef>
              <a:buFontTx/>
              <a:buNone/>
            </a:pPr>
            <a:endParaRPr lang="el-GR" altLang="en-US" sz="1600" b="1"/>
          </a:p>
          <a:p>
            <a:pPr algn="just">
              <a:lnSpc>
                <a:spcPct val="100000"/>
              </a:lnSpc>
              <a:spcBef>
                <a:spcPct val="0"/>
              </a:spcBef>
              <a:buFontTx/>
              <a:buNone/>
            </a:pPr>
            <a:r>
              <a:rPr lang="el-GR" altLang="en-US" sz="2000" b="1"/>
              <a:t>Ομάδες στόχοι</a:t>
            </a:r>
            <a:r>
              <a:rPr lang="el-GR" altLang="en-US" sz="2000"/>
              <a:t>: </a:t>
            </a:r>
          </a:p>
          <a:p>
            <a:pPr algn="just">
              <a:lnSpc>
                <a:spcPct val="100000"/>
              </a:lnSpc>
              <a:spcBef>
                <a:spcPct val="0"/>
              </a:spcBef>
              <a:buFontTx/>
              <a:buNone/>
            </a:pPr>
            <a:r>
              <a:rPr lang="el-GR" altLang="en-US" sz="2000"/>
              <a:t>1. Ευρύ κοινό: καταναλωτές/νοικοκυριά, νέοι (μαθητές/φοιτητές)</a:t>
            </a:r>
          </a:p>
          <a:p>
            <a:pPr algn="just">
              <a:lnSpc>
                <a:spcPct val="100000"/>
              </a:lnSpc>
              <a:spcBef>
                <a:spcPct val="0"/>
              </a:spcBef>
              <a:buFontTx/>
              <a:buNone/>
            </a:pPr>
            <a:r>
              <a:rPr lang="el-GR" altLang="en-US" sz="2000"/>
              <a:t>2. Επιχειρήσεις &amp; επαγγελματίες στη φιλοξενία και την εστίαση </a:t>
            </a:r>
          </a:p>
          <a:p>
            <a:pPr algn="just">
              <a:lnSpc>
                <a:spcPct val="100000"/>
              </a:lnSpc>
              <a:spcBef>
                <a:spcPct val="0"/>
              </a:spcBef>
              <a:buFontTx/>
              <a:buNone/>
            </a:pPr>
            <a:r>
              <a:rPr lang="el-GR" altLang="en-US" sz="2000"/>
              <a:t>3. Εθνικοί, τοπικοί και άλλοι φορείς/οργανώσεις</a:t>
            </a:r>
          </a:p>
          <a:p>
            <a:pPr algn="just">
              <a:lnSpc>
                <a:spcPct val="100000"/>
              </a:lnSpc>
              <a:spcBef>
                <a:spcPct val="0"/>
              </a:spcBef>
              <a:buFontTx/>
              <a:buNone/>
            </a:pPr>
            <a:r>
              <a:rPr lang="el-GR" altLang="en-US" sz="2000"/>
              <a:t>4. Δημόσιος τομέας, φορείς χάραξης πολιτικής (Κύπρος &amp; ΕΕ) </a:t>
            </a:r>
          </a:p>
          <a:p>
            <a:pPr>
              <a:lnSpc>
                <a:spcPct val="100000"/>
              </a:lnSpc>
              <a:spcBef>
                <a:spcPct val="0"/>
              </a:spcBef>
              <a:buFontTx/>
              <a:buNone/>
            </a:pPr>
            <a:endParaRPr lang="el-GR" altLang="en-US" sz="1600"/>
          </a:p>
          <a:p>
            <a:pPr algn="just">
              <a:lnSpc>
                <a:spcPct val="100000"/>
              </a:lnSpc>
              <a:spcBef>
                <a:spcPct val="0"/>
              </a:spcBef>
              <a:buFontTx/>
              <a:buNone/>
            </a:pPr>
            <a:r>
              <a:rPr lang="el-GR" altLang="en-US" sz="2000" b="1"/>
              <a:t>Τρόπος &amp; Μέσα</a:t>
            </a:r>
          </a:p>
          <a:p>
            <a:pPr algn="just">
              <a:lnSpc>
                <a:spcPct val="100000"/>
              </a:lnSpc>
              <a:spcBef>
                <a:spcPct val="0"/>
              </a:spcBef>
              <a:buFontTx/>
              <a:buAutoNum type="arabicPeriod"/>
            </a:pPr>
            <a:r>
              <a:rPr lang="el-GR" altLang="en-US" sz="2000"/>
              <a:t>Εκστρατείες επικοινωνίας (Διαδικτυακά, Έντυπα &amp; Τηλεοπτικά μέσα)</a:t>
            </a:r>
          </a:p>
          <a:p>
            <a:pPr algn="just">
              <a:lnSpc>
                <a:spcPct val="100000"/>
              </a:lnSpc>
              <a:spcBef>
                <a:spcPct val="0"/>
              </a:spcBef>
              <a:buFontTx/>
              <a:buAutoNum type="arabicPeriod"/>
            </a:pPr>
            <a:r>
              <a:rPr lang="el-GR" altLang="en-US" sz="2000"/>
              <a:t>Έρευνα για την υφιστάμενη κατάσταση  </a:t>
            </a:r>
          </a:p>
          <a:p>
            <a:pPr algn="just">
              <a:lnSpc>
                <a:spcPct val="100000"/>
              </a:lnSpc>
              <a:spcBef>
                <a:spcPct val="0"/>
              </a:spcBef>
              <a:buFontTx/>
              <a:buAutoNum type="arabicPeriod"/>
            </a:pPr>
            <a:r>
              <a:rPr lang="el-GR" altLang="en-US" sz="2000"/>
              <a:t>Σεμινάρια σε παιδιά δημοτικής εκπαίδευσης</a:t>
            </a:r>
          </a:p>
          <a:p>
            <a:pPr algn="just">
              <a:lnSpc>
                <a:spcPct val="100000"/>
              </a:lnSpc>
              <a:spcBef>
                <a:spcPct val="0"/>
              </a:spcBef>
              <a:buFontTx/>
              <a:buAutoNum type="arabicPeriod"/>
            </a:pPr>
            <a:r>
              <a:rPr lang="el-GR" altLang="en-US" sz="2000"/>
              <a:t>Διαβουλεύσεις με επιχειρήσεις, επαγγελματίες και οργανωμένα σύνολα</a:t>
            </a:r>
          </a:p>
          <a:p>
            <a:pPr algn="just">
              <a:lnSpc>
                <a:spcPct val="100000"/>
              </a:lnSpc>
              <a:spcBef>
                <a:spcPct val="0"/>
              </a:spcBef>
              <a:buFontTx/>
              <a:buAutoNum type="arabicPeriod"/>
            </a:pPr>
            <a:r>
              <a:rPr lang="el-GR" altLang="en-US" sz="2000"/>
              <a:t>Δίκτυο Συνεργασίας για προσφορά τροφίμων &amp; περιβαλλοντικές δράσεις</a:t>
            </a:r>
          </a:p>
          <a:p>
            <a:pPr algn="just">
              <a:lnSpc>
                <a:spcPct val="100000"/>
              </a:lnSpc>
              <a:spcBef>
                <a:spcPct val="0"/>
              </a:spcBef>
              <a:buFontTx/>
              <a:buAutoNum type="arabicPeriod"/>
            </a:pPr>
            <a:r>
              <a:rPr lang="el-GR" altLang="en-US" sz="2000"/>
              <a:t>Βραβείο για καλές περιβαλλοντικές πρακτικές </a:t>
            </a:r>
          </a:p>
          <a:p>
            <a:pPr algn="just">
              <a:lnSpc>
                <a:spcPct val="100000"/>
              </a:lnSpc>
              <a:spcBef>
                <a:spcPct val="0"/>
              </a:spcBef>
              <a:buFontTx/>
              <a:buAutoNum type="arabicPeriod"/>
            </a:pPr>
            <a:r>
              <a:rPr lang="el-GR" altLang="en-US" sz="2000"/>
              <a:t>Ανάπτυξη δικτύου με προγράμματα στο εξωτερικό</a:t>
            </a:r>
          </a:p>
          <a:p>
            <a:pPr algn="just">
              <a:lnSpc>
                <a:spcPct val="100000"/>
              </a:lnSpc>
              <a:spcBef>
                <a:spcPct val="0"/>
              </a:spcBef>
              <a:buFontTx/>
              <a:buNone/>
            </a:pPr>
            <a:endParaRPr lang="el-GR" altLang="en-US"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a:extLst>
              <a:ext uri="{FF2B5EF4-FFF2-40B4-BE49-F238E27FC236}">
                <a16:creationId xmlns:a16="http://schemas.microsoft.com/office/drawing/2014/main" id="{EFEEC7B9-F860-4BDF-A35D-A4A97E743894}"/>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55299" name="Picture 6">
            <a:extLst>
              <a:ext uri="{FF2B5EF4-FFF2-40B4-BE49-F238E27FC236}">
                <a16:creationId xmlns:a16="http://schemas.microsoft.com/office/drawing/2014/main" id="{EF427CA3-7682-49F1-9233-6E3E12263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1">
            <a:extLst>
              <a:ext uri="{FF2B5EF4-FFF2-40B4-BE49-F238E27FC236}">
                <a16:creationId xmlns:a16="http://schemas.microsoft.com/office/drawing/2014/main" id="{296F3810-4701-48FF-B8EC-A4B2E146C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3" t="22339" r="2657" b="5405"/>
          <a:stretch>
            <a:fillRect/>
          </a:stretch>
        </p:blipFill>
        <p:spPr bwMode="auto">
          <a:xfrm>
            <a:off x="0" y="2609850"/>
            <a:ext cx="121920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2">
            <a:extLst>
              <a:ext uri="{FF2B5EF4-FFF2-40B4-BE49-F238E27FC236}">
                <a16:creationId xmlns:a16="http://schemas.microsoft.com/office/drawing/2014/main" id="{69F4F345-1B5E-4EA2-9EB4-7A0BC5132E9C}"/>
              </a:ext>
            </a:extLst>
          </p:cNvPr>
          <p:cNvSpPr txBox="1">
            <a:spLocks noChangeArrowheads="1"/>
          </p:cNvSpPr>
          <p:nvPr/>
        </p:nvSpPr>
        <p:spPr bwMode="auto">
          <a:xfrm>
            <a:off x="1520825" y="593725"/>
            <a:ext cx="94869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8475">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5000"/>
              </a:lnSpc>
              <a:spcBef>
                <a:spcPct val="0"/>
              </a:spcBef>
              <a:buFontTx/>
              <a:buNone/>
            </a:pPr>
            <a:r>
              <a:rPr lang="LID9216" altLang="en-US" sz="3200">
                <a:latin typeface="Calibri" panose="020F0502020204030204" pitchFamily="34" charset="0"/>
                <a:cs typeface="Calibri" panose="020F0502020204030204" pitchFamily="34" charset="0"/>
              </a:rPr>
              <a:t>3. </a:t>
            </a:r>
            <a:r>
              <a:rPr lang="el-GR" altLang="en-US" sz="3200">
                <a:latin typeface="Calibri" panose="020F0502020204030204" pitchFamily="34" charset="0"/>
                <a:cs typeface="Calibri" panose="020F0502020204030204" pitchFamily="34" charset="0"/>
              </a:rPr>
              <a:t>Στο νοικοκυριό σας, για ποιους λόγους αγοράζετε περισσότερες από τις απαραίτητες ποσότητες τροφίμων και φαγητών;</a:t>
            </a:r>
            <a:r>
              <a:rPr lang="LID9216" altLang="en-US" sz="3200">
                <a:latin typeface="Calibri" panose="020F0502020204030204" pitchFamily="34" charset="0"/>
                <a:cs typeface="Calibri" panose="020F0502020204030204" pitchFamily="34" charset="0"/>
              </a:rPr>
              <a:t> </a:t>
            </a:r>
            <a:r>
              <a:rPr lang="LID9216" altLang="en-US" sz="1600">
                <a:latin typeface="Calibri" panose="020F0502020204030204" pitchFamily="34" charset="0"/>
                <a:cs typeface="Calibri" panose="020F0502020204030204" pitchFamily="34" charset="0"/>
              </a:rPr>
              <a:t>(Πολλαπλές απαντήσεις δεκτές. Η απάντηση ‘7’ δεν μπορεί να κωδικ</a:t>
            </a:r>
            <a:r>
              <a:rPr lang="el-GR" altLang="en-US" sz="1600">
                <a:latin typeface="Calibri" panose="020F0502020204030204" pitchFamily="34" charset="0"/>
                <a:cs typeface="Calibri" panose="020F0502020204030204" pitchFamily="34" charset="0"/>
              </a:rPr>
              <a:t>ό</a:t>
            </a:r>
            <a:r>
              <a:rPr lang="LID9216" altLang="en-US" sz="1600">
                <a:latin typeface="Calibri" panose="020F0502020204030204" pitchFamily="34" charset="0"/>
                <a:cs typeface="Calibri" panose="020F0502020204030204" pitchFamily="34" charset="0"/>
              </a:rPr>
              <a:t>ποιηθεί με άλλες απαντήσεις.)</a:t>
            </a:r>
            <a:endParaRPr lang="en-US" altLang="en-US" sz="32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2">
            <a:extLst>
              <a:ext uri="{FF2B5EF4-FFF2-40B4-BE49-F238E27FC236}">
                <a16:creationId xmlns:a16="http://schemas.microsoft.com/office/drawing/2014/main" id="{09E292AC-2EC4-4B91-A850-AD6182CC0D1F}"/>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56323" name="Picture 6">
            <a:extLst>
              <a:ext uri="{FF2B5EF4-FFF2-40B4-BE49-F238E27FC236}">
                <a16:creationId xmlns:a16="http://schemas.microsoft.com/office/drawing/2014/main" id="{E2B6DDBE-5DB4-4CA9-B882-3090DF645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6">
            <a:extLst>
              <a:ext uri="{FF2B5EF4-FFF2-40B4-BE49-F238E27FC236}">
                <a16:creationId xmlns:a16="http://schemas.microsoft.com/office/drawing/2014/main" id="{76F484F9-2404-498D-A9E9-CF7C71358270}"/>
              </a:ext>
            </a:extLst>
          </p:cNvPr>
          <p:cNvSpPr txBox="1">
            <a:spLocks noChangeArrowheads="1"/>
          </p:cNvSpPr>
          <p:nvPr/>
        </p:nvSpPr>
        <p:spPr bwMode="auto">
          <a:xfrm>
            <a:off x="2241550" y="681038"/>
            <a:ext cx="7842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n-GB" altLang="en-US" sz="4000">
                <a:solidFill>
                  <a:srgbClr val="2E75B6"/>
                </a:solidFill>
              </a:rPr>
              <a:t>4</a:t>
            </a:r>
            <a:r>
              <a:rPr lang="LID9216" altLang="en-US" sz="4000" baseline="30000">
                <a:solidFill>
                  <a:srgbClr val="2E75B6"/>
                </a:solidFill>
              </a:rPr>
              <a:t>η</a:t>
            </a:r>
            <a:r>
              <a:rPr lang="en-GB" altLang="en-US" sz="4000">
                <a:solidFill>
                  <a:srgbClr val="2E75B6"/>
                </a:solidFill>
              </a:rPr>
              <a:t> </a:t>
            </a:r>
            <a:r>
              <a:rPr lang="el-GR" altLang="en-US" sz="4000">
                <a:solidFill>
                  <a:srgbClr val="2E75B6"/>
                </a:solidFill>
              </a:rPr>
              <a:t>Ποσοτική έρευνα σε ιστόχωρο</a:t>
            </a:r>
            <a:endParaRPr lang="en-US" altLang="en-US" sz="1800">
              <a:latin typeface="Calibri" panose="020F0502020204030204" pitchFamily="34" charset="0"/>
            </a:endParaRPr>
          </a:p>
        </p:txBody>
      </p:sp>
      <p:sp>
        <p:nvSpPr>
          <p:cNvPr id="56325" name="TextBox 1">
            <a:extLst>
              <a:ext uri="{FF2B5EF4-FFF2-40B4-BE49-F238E27FC236}">
                <a16:creationId xmlns:a16="http://schemas.microsoft.com/office/drawing/2014/main" id="{CA8D6911-D3BB-4C70-A862-F0F0638FABCE}"/>
              </a:ext>
            </a:extLst>
          </p:cNvPr>
          <p:cNvSpPr txBox="1">
            <a:spLocks noChangeArrowheads="1"/>
          </p:cNvSpPr>
          <p:nvPr/>
        </p:nvSpPr>
        <p:spPr bwMode="auto">
          <a:xfrm>
            <a:off x="933450" y="1912938"/>
            <a:ext cx="104584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FontTx/>
              <a:buNone/>
            </a:pPr>
            <a:r>
              <a:rPr lang="en-US" altLang="en-US" sz="3200">
                <a:latin typeface="Calibri" panose="020F0502020204030204" pitchFamily="34" charset="0"/>
              </a:rPr>
              <a:t>Η ενότητα αυτή παρουσιάζει τα αποτελέσματα διαδικτυακής έρευνας που έγινε μεταξύ επισκεπτών σε ιστοχώρους του Συγκροτήματος ΔΙΑΣ (</a:t>
            </a:r>
            <a:r>
              <a:rPr lang="en-GB" altLang="en-US" sz="3200">
                <a:latin typeface="Calibri" panose="020F0502020204030204" pitchFamily="34" charset="0"/>
              </a:rPr>
              <a:t>Sigmalive, sportime.com.cy, I Love Style, city.com.cy, Check in, Economy Today, MyCyprusTravel.com) </a:t>
            </a:r>
            <a:r>
              <a:rPr lang="LID9216" altLang="en-US" sz="3200">
                <a:latin typeface="Calibri" panose="020F0502020204030204" pitchFamily="34" charset="0"/>
              </a:rPr>
              <a:t>τον Αύγουστο  του 2021 (11/08/21-17/08/21)</a:t>
            </a:r>
            <a:endParaRPr lang="en-US" altLang="en-US" sz="3200">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a:extLst>
              <a:ext uri="{FF2B5EF4-FFF2-40B4-BE49-F238E27FC236}">
                <a16:creationId xmlns:a16="http://schemas.microsoft.com/office/drawing/2014/main" id="{6C17F041-0925-425F-AE6B-EF2EFE73FABF}"/>
              </a:ext>
            </a:extLst>
          </p:cNvPr>
          <p:cNvSpPr>
            <a:spLocks noGrp="1" noChangeArrowheads="1"/>
          </p:cNvSpPr>
          <p:nvPr>
            <p:ph type="sldNum" sz="quarter" idx="4"/>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57347" name="Picture 6">
            <a:extLst>
              <a:ext uri="{FF2B5EF4-FFF2-40B4-BE49-F238E27FC236}">
                <a16:creationId xmlns:a16="http://schemas.microsoft.com/office/drawing/2014/main" id="{CFFFA88C-BA35-4AC5-A163-4BA257551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Chart&#10;&#10;Description automatically generated">
            <a:extLst>
              <a:ext uri="{FF2B5EF4-FFF2-40B4-BE49-F238E27FC236}">
                <a16:creationId xmlns:a16="http://schemas.microsoft.com/office/drawing/2014/main" id="{88C90AAC-DBD6-49CE-905B-74D80F439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953" b="2028"/>
          <a:stretch>
            <a:fillRect/>
          </a:stretch>
        </p:blipFill>
        <p:spPr bwMode="auto">
          <a:xfrm>
            <a:off x="0" y="2170113"/>
            <a:ext cx="12177713"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3">
            <a:extLst>
              <a:ext uri="{FF2B5EF4-FFF2-40B4-BE49-F238E27FC236}">
                <a16:creationId xmlns:a16="http://schemas.microsoft.com/office/drawing/2014/main" id="{50EC20A4-C33D-4673-A978-7E0D4AC92798}"/>
              </a:ext>
            </a:extLst>
          </p:cNvPr>
          <p:cNvSpPr txBox="1">
            <a:spLocks noChangeArrowheads="1"/>
          </p:cNvSpPr>
          <p:nvPr/>
        </p:nvSpPr>
        <p:spPr bwMode="auto">
          <a:xfrm>
            <a:off x="1962150" y="346075"/>
            <a:ext cx="9580563"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7000"/>
              </a:lnSpc>
              <a:spcBef>
                <a:spcPct val="0"/>
              </a:spcBef>
              <a:spcAft>
                <a:spcPts val="800"/>
              </a:spcAft>
              <a:buFontTx/>
              <a:buNone/>
            </a:pPr>
            <a:r>
              <a:rPr lang="en-GB" altLang="en-US" sz="2000">
                <a:latin typeface="Calibri" panose="020F0502020204030204" pitchFamily="34" charset="0"/>
                <a:cs typeface="Calibri" panose="020F0502020204030204" pitchFamily="34" charset="0"/>
              </a:rPr>
              <a:t>1. </a:t>
            </a:r>
            <a:r>
              <a:rPr lang="el-GR" altLang="en-US" sz="2000">
                <a:latin typeface="Calibri" panose="020F0502020204030204" pitchFamily="34" charset="0"/>
                <a:cs typeface="Calibri" panose="020F0502020204030204" pitchFamily="34" charset="0"/>
              </a:rPr>
              <a:t>Αρκετά λαχανικά και φρούτα, αν και καλά στην ποιότητα, λόγο άσχημης εμφάνισης απορρίπτονται από τους παραγωγούς και δεν φτάνουν στον καταναλωτή. Σε ποιο βαθμό θα ήσασταν διατεθειμένος/ η να αγοράσετε καλά σε ποιότητα, αλλά άσχημα σε εμφάνιση λαχανικά και φρούτα σε μειωμένες τιμές;</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2">
            <a:extLst>
              <a:ext uri="{FF2B5EF4-FFF2-40B4-BE49-F238E27FC236}">
                <a16:creationId xmlns:a16="http://schemas.microsoft.com/office/drawing/2014/main" id="{ACEB362A-A101-4D61-B254-BF3B44062E88}"/>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58371" name="Picture 6">
            <a:extLst>
              <a:ext uri="{FF2B5EF4-FFF2-40B4-BE49-F238E27FC236}">
                <a16:creationId xmlns:a16="http://schemas.microsoft.com/office/drawing/2014/main" id="{BE0FD943-32F4-47EE-82C3-429A3B8D5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1">
            <a:extLst>
              <a:ext uri="{FF2B5EF4-FFF2-40B4-BE49-F238E27FC236}">
                <a16:creationId xmlns:a16="http://schemas.microsoft.com/office/drawing/2014/main" id="{8CD50DAF-386A-4A0E-A807-0AC395942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742"/>
          <a:stretch>
            <a:fillRect/>
          </a:stretch>
        </p:blipFill>
        <p:spPr bwMode="auto">
          <a:xfrm>
            <a:off x="0" y="2179638"/>
            <a:ext cx="121920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2">
            <a:extLst>
              <a:ext uri="{FF2B5EF4-FFF2-40B4-BE49-F238E27FC236}">
                <a16:creationId xmlns:a16="http://schemas.microsoft.com/office/drawing/2014/main" id="{43C85A63-7C79-48B0-9272-CF7B217A19FD}"/>
              </a:ext>
            </a:extLst>
          </p:cNvPr>
          <p:cNvSpPr txBox="1">
            <a:spLocks noChangeArrowheads="1"/>
          </p:cNvSpPr>
          <p:nvPr/>
        </p:nvSpPr>
        <p:spPr bwMode="auto">
          <a:xfrm>
            <a:off x="1946275" y="355600"/>
            <a:ext cx="959643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7000"/>
              </a:lnSpc>
              <a:spcBef>
                <a:spcPct val="0"/>
              </a:spcBef>
              <a:spcAft>
                <a:spcPts val="800"/>
              </a:spcAft>
              <a:buFontTx/>
              <a:buNone/>
            </a:pPr>
            <a:r>
              <a:rPr lang="en-GB" altLang="en-US" sz="2000">
                <a:latin typeface="Calibri" panose="020F0502020204030204" pitchFamily="34" charset="0"/>
                <a:cs typeface="Calibri" panose="020F0502020204030204" pitchFamily="34" charset="0"/>
              </a:rPr>
              <a:t>2. </a:t>
            </a:r>
            <a:r>
              <a:rPr lang="el-GR" altLang="en-US" sz="2000">
                <a:latin typeface="Calibri" panose="020F0502020204030204" pitchFamily="34" charset="0"/>
                <a:cs typeface="Calibri" panose="020F0502020204030204" pitchFamily="34" charset="0"/>
              </a:rPr>
              <a:t>Στο τέλος κάθε ημέρας, αρκετά λαχανικά και φρούτα που μένουν απορρίπτονται από τα καταστήματα λιανικής πώλησης που θέλουν να προσφέρουν πάντα ότι πιο φρέσκο στους πελάτες τους. Σε ποιο βαθμό θα ήσασταν διατεθειμένος/ η να αγοράσετε καλά σε ποιότητα, αλλά όχι φρέσκα λαχανικά και φρούτα σε σημαντικά μειωμένες τιμές στο τέλος κάθε μέρας;</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a:extLst>
              <a:ext uri="{FF2B5EF4-FFF2-40B4-BE49-F238E27FC236}">
                <a16:creationId xmlns:a16="http://schemas.microsoft.com/office/drawing/2014/main" id="{53DB7141-A1B5-4142-A60C-91822EC59494}"/>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59395" name="Picture 6">
            <a:extLst>
              <a:ext uri="{FF2B5EF4-FFF2-40B4-BE49-F238E27FC236}">
                <a16:creationId xmlns:a16="http://schemas.microsoft.com/office/drawing/2014/main" id="{E9B67079-1615-4008-896F-9E2659F4A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1">
            <a:extLst>
              <a:ext uri="{FF2B5EF4-FFF2-40B4-BE49-F238E27FC236}">
                <a16:creationId xmlns:a16="http://schemas.microsoft.com/office/drawing/2014/main" id="{8CB3FA05-03F3-4F5B-A345-8088421AE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591"/>
          <a:stretch>
            <a:fillRect/>
          </a:stretch>
        </p:blipFill>
        <p:spPr bwMode="auto">
          <a:xfrm>
            <a:off x="0" y="2163763"/>
            <a:ext cx="121920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2">
            <a:extLst>
              <a:ext uri="{FF2B5EF4-FFF2-40B4-BE49-F238E27FC236}">
                <a16:creationId xmlns:a16="http://schemas.microsoft.com/office/drawing/2014/main" id="{D3A00914-3694-4661-93B3-BD74B3100B50}"/>
              </a:ext>
            </a:extLst>
          </p:cNvPr>
          <p:cNvSpPr txBox="1">
            <a:spLocks noChangeArrowheads="1"/>
          </p:cNvSpPr>
          <p:nvPr/>
        </p:nvSpPr>
        <p:spPr bwMode="auto">
          <a:xfrm>
            <a:off x="1900238" y="355600"/>
            <a:ext cx="96424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7000"/>
              </a:lnSpc>
              <a:spcBef>
                <a:spcPct val="0"/>
              </a:spcBef>
              <a:spcAft>
                <a:spcPts val="800"/>
              </a:spcAft>
              <a:buFontTx/>
              <a:buNone/>
            </a:pPr>
            <a:r>
              <a:rPr lang="en-GB" altLang="en-US" sz="2000">
                <a:latin typeface="Calibri" panose="020F0502020204030204" pitchFamily="34" charset="0"/>
                <a:cs typeface="Calibri" panose="020F0502020204030204" pitchFamily="34" charset="0"/>
              </a:rPr>
              <a:t>3. </a:t>
            </a:r>
            <a:r>
              <a:rPr lang="el-GR" altLang="en-US" sz="2000">
                <a:latin typeface="Calibri" panose="020F0502020204030204" pitchFamily="34" charset="0"/>
                <a:cs typeface="Calibri" panose="020F0502020204030204" pitchFamily="34" charset="0"/>
              </a:rPr>
              <a:t>Αρκετά νοικοκυριά απορρίπτουν φαγητό που περισσεύει και τρόφιμα που κοντεύει ή έχει περάσει η ημερομηνία κατανάλωσης τους. Σε ποιο βαθμό θα ήσασταν διατεθειμένος/ η να συμμετάσχετε σε ένα δίκτυο μέσω του οποίου μπορείτε να προσφέρεται τα τρόφιμα αυτά ως δωρεάν για κατανάλωση από άτομα που το έχουν ανάγκη;</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2">
            <a:extLst>
              <a:ext uri="{FF2B5EF4-FFF2-40B4-BE49-F238E27FC236}">
                <a16:creationId xmlns:a16="http://schemas.microsoft.com/office/drawing/2014/main" id="{08D25FDC-0B2F-47C4-A65B-36C3F9A76046}"/>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60419" name="Picture 6">
            <a:extLst>
              <a:ext uri="{FF2B5EF4-FFF2-40B4-BE49-F238E27FC236}">
                <a16:creationId xmlns:a16="http://schemas.microsoft.com/office/drawing/2014/main" id="{942C192E-2E20-486B-BA3D-FFD9E3968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1">
            <a:extLst>
              <a:ext uri="{FF2B5EF4-FFF2-40B4-BE49-F238E27FC236}">
                <a16:creationId xmlns:a16="http://schemas.microsoft.com/office/drawing/2014/main" id="{5CDCF80A-5C3B-4604-B93E-5F117C748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549"/>
          <a:stretch>
            <a:fillRect/>
          </a:stretch>
        </p:blipFill>
        <p:spPr bwMode="auto">
          <a:xfrm>
            <a:off x="0" y="2120900"/>
            <a:ext cx="12192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2">
            <a:extLst>
              <a:ext uri="{FF2B5EF4-FFF2-40B4-BE49-F238E27FC236}">
                <a16:creationId xmlns:a16="http://schemas.microsoft.com/office/drawing/2014/main" id="{8C361A64-98CA-439A-B0E2-7D2D9A6E8666}"/>
              </a:ext>
            </a:extLst>
          </p:cNvPr>
          <p:cNvSpPr txBox="1">
            <a:spLocks noChangeArrowheads="1"/>
          </p:cNvSpPr>
          <p:nvPr/>
        </p:nvSpPr>
        <p:spPr bwMode="auto">
          <a:xfrm>
            <a:off x="1917700" y="406400"/>
            <a:ext cx="9339263"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nSpc>
                <a:spcPct val="107000"/>
              </a:lnSpc>
              <a:spcBef>
                <a:spcPct val="0"/>
              </a:spcBef>
              <a:spcAft>
                <a:spcPts val="800"/>
              </a:spcAft>
              <a:buFontTx/>
              <a:buNone/>
            </a:pPr>
            <a:r>
              <a:rPr lang="en-GB" altLang="en-US" sz="2000">
                <a:latin typeface="Calibri" panose="020F0502020204030204" pitchFamily="34" charset="0"/>
                <a:cs typeface="Calibri" panose="020F0502020204030204" pitchFamily="34" charset="0"/>
              </a:rPr>
              <a:t>4. </a:t>
            </a:r>
            <a:r>
              <a:rPr lang="el-GR" altLang="en-US" sz="2000">
                <a:latin typeface="Calibri" panose="020F0502020204030204" pitchFamily="34" charset="0"/>
                <a:cs typeface="Calibri" panose="020F0502020204030204" pitchFamily="34" charset="0"/>
              </a:rPr>
              <a:t>Σε ποιο βαθμό θα σας ενδιέφερε να αγοράζετε συσκευασίες συστατικών ετοιμασίας φαγητού στις οποίες υπάρχουν μέσα όλα τα απαραίτητα για να φτιάξετε ένα συγκεκριμένο φαγητό;</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2">
            <a:extLst>
              <a:ext uri="{FF2B5EF4-FFF2-40B4-BE49-F238E27FC236}">
                <a16:creationId xmlns:a16="http://schemas.microsoft.com/office/drawing/2014/main" id="{A5B052DE-9996-4F97-BD7E-4C9442038309}"/>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l" eaLnBrk="0" hangingPunct="0">
              <a:lnSpc>
                <a:spcPct val="100000"/>
              </a:lnSpc>
              <a:spcBef>
                <a:spcPct val="0"/>
              </a:spcBef>
              <a:buFontTx/>
              <a:buNone/>
            </a:pPr>
            <a:r>
              <a:rPr lang="en-US" altLang="en-US" sz="1200">
                <a:solidFill>
                  <a:srgbClr val="898989"/>
                </a:solidFill>
              </a:rPr>
              <a:t>.</a:t>
            </a:r>
          </a:p>
        </p:txBody>
      </p:sp>
      <p:pic>
        <p:nvPicPr>
          <p:cNvPr id="61443" name="Picture 6">
            <a:extLst>
              <a:ext uri="{FF2B5EF4-FFF2-40B4-BE49-F238E27FC236}">
                <a16:creationId xmlns:a16="http://schemas.microsoft.com/office/drawing/2014/main" id="{91670ACD-F0D0-4D9F-A1C3-3291DD2A5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2713" y="6581775"/>
            <a:ext cx="649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8" descr="Image result for Questions Green">
            <a:extLst>
              <a:ext uri="{FF2B5EF4-FFF2-40B4-BE49-F238E27FC236}">
                <a16:creationId xmlns:a16="http://schemas.microsoft.com/office/drawing/2014/main" id="{DD2EFF1D-0770-4BE0-BC7C-6D862896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2535238"/>
            <a:ext cx="294957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1">
            <a:extLst>
              <a:ext uri="{FF2B5EF4-FFF2-40B4-BE49-F238E27FC236}">
                <a16:creationId xmlns:a16="http://schemas.microsoft.com/office/drawing/2014/main" id="{DED74569-641D-4446-9AAC-51D2A40C8F07}"/>
              </a:ext>
            </a:extLst>
          </p:cNvPr>
          <p:cNvSpPr txBox="1">
            <a:spLocks noChangeArrowheads="1"/>
          </p:cNvSpPr>
          <p:nvPr/>
        </p:nvSpPr>
        <p:spPr bwMode="auto">
          <a:xfrm>
            <a:off x="4086225" y="998538"/>
            <a:ext cx="4746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3600">
                <a:solidFill>
                  <a:srgbClr val="548235"/>
                </a:solidFill>
              </a:rPr>
              <a:t>Σας ευχαριστούμε για την προσοχή σας </a:t>
            </a:r>
            <a:endParaRPr lang="en-US" altLang="en-US" sz="3600">
              <a:solidFill>
                <a:srgbClr val="54823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a:extLst>
              <a:ext uri="{FF2B5EF4-FFF2-40B4-BE49-F238E27FC236}">
                <a16:creationId xmlns:a16="http://schemas.microsoft.com/office/drawing/2014/main" id="{F20CFB9B-8842-4C97-B10C-E292E3CC157D}"/>
              </a:ext>
            </a:extLst>
          </p:cNvPr>
          <p:cNvSpPr>
            <a:spLocks noChangeArrowheads="1"/>
          </p:cNvSpPr>
          <p:nvPr/>
        </p:nvSpPr>
        <p:spPr bwMode="auto">
          <a:xfrm>
            <a:off x="1703388" y="641350"/>
            <a:ext cx="878522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1800" b="1">
                <a:solidFill>
                  <a:srgbClr val="336699"/>
                </a:solidFill>
              </a:rPr>
              <a:t>ΑΝΑΜΕΝΟΜΕΝΑ ΑΠΟΤΕΛΕΣΜΑΤΑ</a:t>
            </a:r>
            <a:r>
              <a:rPr lang="en-GB" altLang="en-US" sz="1800" b="1">
                <a:solidFill>
                  <a:srgbClr val="336699"/>
                </a:solidFill>
              </a:rPr>
              <a:t> (</a:t>
            </a:r>
            <a:r>
              <a:rPr lang="el-GR" altLang="en-US" sz="1800" b="1">
                <a:solidFill>
                  <a:srgbClr val="336699"/>
                </a:solidFill>
              </a:rPr>
              <a:t>Μετρήσιμα</a:t>
            </a:r>
            <a:r>
              <a:rPr lang="en-GB" altLang="en-US" sz="1800" b="1">
                <a:solidFill>
                  <a:srgbClr val="336699"/>
                </a:solidFill>
              </a:rPr>
              <a:t>)</a:t>
            </a:r>
            <a:endParaRPr lang="en-US" altLang="en-US" sz="2000"/>
          </a:p>
          <a:p>
            <a:pPr>
              <a:lnSpc>
                <a:spcPct val="100000"/>
              </a:lnSpc>
              <a:spcBef>
                <a:spcPct val="0"/>
              </a:spcBef>
              <a:buFontTx/>
              <a:buNone/>
            </a:pPr>
            <a:endParaRPr lang="el-GR" altLang="en-US" sz="2000" b="1"/>
          </a:p>
          <a:p>
            <a:pPr algn="just">
              <a:lnSpc>
                <a:spcPct val="100000"/>
              </a:lnSpc>
              <a:spcBef>
                <a:spcPct val="0"/>
              </a:spcBef>
              <a:buFontTx/>
              <a:buNone/>
            </a:pPr>
            <a:r>
              <a:rPr lang="el-GR" altLang="en-US" sz="2000" b="1"/>
              <a:t>Εκστρατεία επικοινωνίας</a:t>
            </a:r>
          </a:p>
          <a:p>
            <a:pPr algn="just">
              <a:lnSpc>
                <a:spcPct val="100000"/>
              </a:lnSpc>
              <a:spcBef>
                <a:spcPct val="0"/>
              </a:spcBef>
              <a:buFont typeface="Wingdings" panose="05000000000000000000" pitchFamily="2" charset="2"/>
              <a:buChar char="Ø"/>
            </a:pPr>
            <a:r>
              <a:rPr lang="el-GR" altLang="en-US" sz="2000"/>
              <a:t>500.000 συμπολίτες μας θα ενημερωθούν για τη σπατάλη τροφίμων</a:t>
            </a:r>
          </a:p>
          <a:p>
            <a:pPr algn="just">
              <a:lnSpc>
                <a:spcPct val="100000"/>
              </a:lnSpc>
              <a:spcBef>
                <a:spcPct val="0"/>
              </a:spcBef>
              <a:buFont typeface="Wingdings" panose="05000000000000000000" pitchFamily="2" charset="2"/>
              <a:buChar char="Ø"/>
            </a:pPr>
            <a:r>
              <a:rPr lang="el-GR" altLang="en-US" sz="2000"/>
              <a:t>100.000 ενδιαφερόμενοι φορείς θα αλλάξουν συμπεριφορά (επιχειρήσεις, επαγγελματίες, οργανωμένα σύνολα)</a:t>
            </a:r>
          </a:p>
          <a:p>
            <a:pPr algn="just">
              <a:lnSpc>
                <a:spcPct val="100000"/>
              </a:lnSpc>
              <a:spcBef>
                <a:spcPct val="0"/>
              </a:spcBef>
              <a:buFont typeface="Wingdings" panose="05000000000000000000" pitchFamily="2" charset="2"/>
              <a:buChar char="Ø"/>
            </a:pPr>
            <a:r>
              <a:rPr lang="el-GR" altLang="en-US" sz="2000"/>
              <a:t>10% μείωση παραγόμενων αποβλήτων από τη σπατάλη τροφίμων από τις ομάδες στόχους (π.χ. επιχειρήσεις, καταναλωτές, τοπικές αρχές)</a:t>
            </a:r>
          </a:p>
          <a:p>
            <a:pPr algn="just">
              <a:lnSpc>
                <a:spcPct val="100000"/>
              </a:lnSpc>
              <a:spcBef>
                <a:spcPct val="0"/>
              </a:spcBef>
              <a:buFont typeface="Wingdings" panose="05000000000000000000" pitchFamily="2" charset="2"/>
              <a:buChar char="Ø"/>
            </a:pPr>
            <a:endParaRPr lang="el-GR" altLang="en-US" sz="2000"/>
          </a:p>
          <a:p>
            <a:pPr algn="just">
              <a:lnSpc>
                <a:spcPct val="100000"/>
              </a:lnSpc>
              <a:spcBef>
                <a:spcPct val="0"/>
              </a:spcBef>
              <a:buFontTx/>
              <a:buNone/>
            </a:pPr>
            <a:r>
              <a:rPr lang="el-GR" altLang="en-US" sz="2000" b="1"/>
              <a:t>Σεμινάρια/διαβουλεύσεις</a:t>
            </a:r>
          </a:p>
          <a:p>
            <a:pPr algn="just">
              <a:lnSpc>
                <a:spcPct val="100000"/>
              </a:lnSpc>
              <a:spcBef>
                <a:spcPct val="0"/>
              </a:spcBef>
              <a:buFont typeface="Wingdings" panose="05000000000000000000" pitchFamily="2" charset="2"/>
              <a:buChar char="Ø"/>
            </a:pPr>
            <a:r>
              <a:rPr lang="el-GR" altLang="en-US" sz="2000"/>
              <a:t>Πέραν των 1.000 παιδιών θα ενημερωθούν για τη σπατάλη τροφίμων </a:t>
            </a:r>
          </a:p>
          <a:p>
            <a:pPr algn="just">
              <a:lnSpc>
                <a:spcPct val="100000"/>
              </a:lnSpc>
              <a:spcBef>
                <a:spcPct val="0"/>
              </a:spcBef>
              <a:buFont typeface="Wingdings" panose="05000000000000000000" pitchFamily="2" charset="2"/>
              <a:buChar char="Ø"/>
            </a:pPr>
            <a:r>
              <a:rPr lang="el-GR" altLang="en-US" sz="2000"/>
              <a:t>Εκπαίδευση 275 επαγγελματιών και φοιτητών τομέων εστίασης και φιλοξενίας για μείωση σπατάλης τροφίμων</a:t>
            </a:r>
          </a:p>
          <a:p>
            <a:pPr algn="just">
              <a:lnSpc>
                <a:spcPct val="100000"/>
              </a:lnSpc>
              <a:spcBef>
                <a:spcPct val="0"/>
              </a:spcBef>
              <a:buFont typeface="Wingdings" panose="05000000000000000000" pitchFamily="2" charset="2"/>
              <a:buChar char="Ø"/>
            </a:pPr>
            <a:r>
              <a:rPr lang="el-GR" altLang="en-US" sz="2000"/>
              <a:t>Ενημέρωση τουλάχιστον 5.000 επιχειρήσεων εστίασης και φιλοξενίας</a:t>
            </a:r>
          </a:p>
          <a:p>
            <a:pPr algn="just">
              <a:lnSpc>
                <a:spcPct val="100000"/>
              </a:lnSpc>
              <a:spcBef>
                <a:spcPct val="0"/>
              </a:spcBef>
              <a:buFont typeface="Wingdings" panose="05000000000000000000" pitchFamily="2" charset="2"/>
              <a:buChar char="Ø"/>
            </a:pPr>
            <a:r>
              <a:rPr lang="el-GR" altLang="en-US" sz="2000"/>
              <a:t>15% μείωση απώλειας τροφίμων στην αλυσίδα παραγωγής-επεξεργασίας-τροφοδοσίας</a:t>
            </a:r>
          </a:p>
          <a:p>
            <a:pPr>
              <a:lnSpc>
                <a:spcPct val="100000"/>
              </a:lnSpc>
              <a:spcBef>
                <a:spcPct val="0"/>
              </a:spcBef>
              <a:buFontTx/>
              <a:buNone/>
            </a:pPr>
            <a:r>
              <a:rPr lang="el-GR" altLang="en-US" sz="2000" b="1">
                <a:latin typeface="Calibri" panose="020F0502020204030204" pitchFamily="34" charset="0"/>
              </a:rPr>
              <a:t> </a:t>
            </a:r>
            <a:endParaRPr lang="en-US" altLang="en-US" sz="2000" b="1">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a:extLst>
              <a:ext uri="{FF2B5EF4-FFF2-40B4-BE49-F238E27FC236}">
                <a16:creationId xmlns:a16="http://schemas.microsoft.com/office/drawing/2014/main" id="{21B05E57-B5E5-4714-9675-29EC969A6BE7}"/>
              </a:ext>
            </a:extLst>
          </p:cNvPr>
          <p:cNvSpPr>
            <a:spLocks noChangeArrowheads="1"/>
          </p:cNvSpPr>
          <p:nvPr/>
        </p:nvSpPr>
        <p:spPr bwMode="auto">
          <a:xfrm>
            <a:off x="1666875" y="711200"/>
            <a:ext cx="885825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1800" b="1">
                <a:solidFill>
                  <a:srgbClr val="336699"/>
                </a:solidFill>
              </a:rPr>
              <a:t>ΑΝΑΜΕΝΟΜΕΝΑ ΠΕΡΙΒΑΛΛΟΝΤΙΚΑ ΟΦΕΛΗ (αριθμητικά)</a:t>
            </a:r>
            <a:endParaRPr lang="en-GB" altLang="en-US" sz="1800" b="1">
              <a:solidFill>
                <a:srgbClr val="336699"/>
              </a:solidFill>
            </a:endParaRPr>
          </a:p>
          <a:p>
            <a:pPr>
              <a:lnSpc>
                <a:spcPct val="100000"/>
              </a:lnSpc>
              <a:spcBef>
                <a:spcPct val="0"/>
              </a:spcBef>
              <a:buFontTx/>
              <a:buNone/>
            </a:pPr>
            <a:endParaRPr lang="el-GR" altLang="en-US" sz="1800"/>
          </a:p>
          <a:p>
            <a:pPr>
              <a:lnSpc>
                <a:spcPct val="100000"/>
              </a:lnSpc>
              <a:spcBef>
                <a:spcPct val="0"/>
              </a:spcBef>
              <a:buFontTx/>
              <a:buNone/>
            </a:pPr>
            <a:r>
              <a:rPr lang="el-GR" altLang="en-US" sz="2000" b="1"/>
              <a:t>Μείωση αερίων του θερμοκηπίου </a:t>
            </a:r>
          </a:p>
          <a:p>
            <a:pPr>
              <a:lnSpc>
                <a:spcPct val="100000"/>
              </a:lnSpc>
              <a:spcBef>
                <a:spcPct val="0"/>
              </a:spcBef>
              <a:buFont typeface="Wingdings" panose="05000000000000000000" pitchFamily="2" charset="2"/>
              <a:buChar char="ü"/>
            </a:pPr>
            <a:r>
              <a:rPr lang="el-GR" altLang="en-US" sz="2000"/>
              <a:t>Διοξείδιο του άνθρακα: 28.000 τόνοι/χρόνο </a:t>
            </a:r>
          </a:p>
          <a:p>
            <a:pPr>
              <a:lnSpc>
                <a:spcPct val="100000"/>
              </a:lnSpc>
              <a:spcBef>
                <a:spcPct val="0"/>
              </a:spcBef>
              <a:buFont typeface="Wingdings" panose="05000000000000000000" pitchFamily="2" charset="2"/>
              <a:buChar char="ü"/>
            </a:pPr>
            <a:r>
              <a:rPr lang="el-GR" altLang="en-US" sz="2000"/>
              <a:t>Μεθάνιο: 567.450 </a:t>
            </a:r>
            <a:r>
              <a:rPr lang="en-US" altLang="en-US" sz="2000"/>
              <a:t>m</a:t>
            </a:r>
            <a:r>
              <a:rPr lang="en-US" altLang="en-US" sz="2000" baseline="30000"/>
              <a:t>3</a:t>
            </a:r>
            <a:r>
              <a:rPr lang="en-US" altLang="en-US" sz="2000"/>
              <a:t>/</a:t>
            </a:r>
            <a:r>
              <a:rPr lang="el-GR" altLang="en-US" sz="2000"/>
              <a:t>χρόνο</a:t>
            </a:r>
          </a:p>
          <a:p>
            <a:pPr>
              <a:lnSpc>
                <a:spcPct val="100000"/>
              </a:lnSpc>
              <a:spcBef>
                <a:spcPct val="0"/>
              </a:spcBef>
              <a:buFont typeface="Wingdings" panose="05000000000000000000" pitchFamily="2" charset="2"/>
              <a:buChar char="ü"/>
            </a:pPr>
            <a:endParaRPr lang="el-GR" altLang="en-US" sz="1800"/>
          </a:p>
          <a:p>
            <a:pPr>
              <a:lnSpc>
                <a:spcPct val="100000"/>
              </a:lnSpc>
              <a:spcBef>
                <a:spcPct val="0"/>
              </a:spcBef>
              <a:buFontTx/>
              <a:buNone/>
            </a:pPr>
            <a:r>
              <a:rPr lang="el-GR" altLang="en-US" sz="2000" b="1"/>
              <a:t>Διαχείριση αποβλήτων</a:t>
            </a:r>
          </a:p>
          <a:p>
            <a:pPr>
              <a:lnSpc>
                <a:spcPct val="100000"/>
              </a:lnSpc>
              <a:spcBef>
                <a:spcPct val="0"/>
              </a:spcBef>
              <a:buFont typeface="Wingdings" panose="05000000000000000000" pitchFamily="2" charset="2"/>
              <a:buChar char="ü"/>
            </a:pPr>
            <a:r>
              <a:rPr lang="el-GR" altLang="en-US" sz="2000"/>
              <a:t>Πρόληψη: 7.800 τόνοι/χρόνο </a:t>
            </a:r>
          </a:p>
          <a:p>
            <a:pPr>
              <a:lnSpc>
                <a:spcPct val="100000"/>
              </a:lnSpc>
              <a:spcBef>
                <a:spcPct val="0"/>
              </a:spcBef>
              <a:buFont typeface="Wingdings" panose="05000000000000000000" pitchFamily="2" charset="2"/>
              <a:buChar char="ü"/>
            </a:pPr>
            <a:r>
              <a:rPr lang="el-GR" altLang="en-US" sz="2000"/>
              <a:t>Ανακύκλωση: 4.700 τόνοι/χρόνο </a:t>
            </a:r>
          </a:p>
          <a:p>
            <a:pPr>
              <a:lnSpc>
                <a:spcPct val="100000"/>
              </a:lnSpc>
              <a:spcBef>
                <a:spcPct val="0"/>
              </a:spcBef>
              <a:buFontTx/>
              <a:buNone/>
            </a:pPr>
            <a:endParaRPr lang="el-GR" altLang="en-US" sz="1800"/>
          </a:p>
          <a:p>
            <a:pPr>
              <a:lnSpc>
                <a:spcPct val="100000"/>
              </a:lnSpc>
              <a:spcBef>
                <a:spcPct val="0"/>
              </a:spcBef>
              <a:buFontTx/>
              <a:buNone/>
            </a:pPr>
            <a:r>
              <a:rPr lang="el-GR" altLang="en-US" sz="2000" b="1"/>
              <a:t>Μείωση κατανάλωσης φυσικών πόρων</a:t>
            </a:r>
          </a:p>
          <a:p>
            <a:pPr>
              <a:lnSpc>
                <a:spcPct val="100000"/>
              </a:lnSpc>
              <a:spcBef>
                <a:spcPct val="0"/>
              </a:spcBef>
              <a:buFont typeface="Wingdings" panose="05000000000000000000" pitchFamily="2" charset="2"/>
              <a:buChar char="ü"/>
            </a:pPr>
            <a:r>
              <a:rPr lang="el-GR" altLang="en-US" sz="2000"/>
              <a:t>Αγροτικά προϊόντα: 5.000 τόνοι/χρόνο </a:t>
            </a:r>
          </a:p>
          <a:p>
            <a:pPr>
              <a:lnSpc>
                <a:spcPct val="100000"/>
              </a:lnSpc>
              <a:spcBef>
                <a:spcPct val="0"/>
              </a:spcBef>
              <a:buFont typeface="Wingdings" panose="05000000000000000000" pitchFamily="2" charset="2"/>
              <a:buChar char="ü"/>
            </a:pPr>
            <a:r>
              <a:rPr lang="el-GR" altLang="en-US" sz="2000"/>
              <a:t>Άλλα προϊόντα: 2.800 τόνοι/χρόνο </a:t>
            </a:r>
          </a:p>
          <a:p>
            <a:pPr>
              <a:lnSpc>
                <a:spcPct val="100000"/>
              </a:lnSpc>
              <a:spcBef>
                <a:spcPct val="0"/>
              </a:spcBef>
              <a:buFontTx/>
              <a:buNone/>
            </a:pPr>
            <a:endParaRPr lang="el-GR" altLang="en-US" sz="1800"/>
          </a:p>
          <a:p>
            <a:pPr>
              <a:lnSpc>
                <a:spcPct val="100000"/>
              </a:lnSpc>
              <a:spcBef>
                <a:spcPct val="0"/>
              </a:spcBef>
              <a:buFontTx/>
              <a:buNone/>
            </a:pPr>
            <a:r>
              <a:rPr lang="el-GR" altLang="en-US" sz="2000" b="1"/>
              <a:t>Ενέργεια: </a:t>
            </a:r>
          </a:p>
          <a:p>
            <a:pPr>
              <a:lnSpc>
                <a:spcPct val="100000"/>
              </a:lnSpc>
              <a:spcBef>
                <a:spcPct val="0"/>
              </a:spcBef>
              <a:buFont typeface="Wingdings" panose="05000000000000000000" pitchFamily="2" charset="2"/>
              <a:buChar char="ü"/>
            </a:pPr>
            <a:r>
              <a:rPr lang="el-GR" altLang="en-US" sz="2000"/>
              <a:t>0,1% της παραγόμενης ενέργειας από ανανεώσιμες πηγές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A0C4047F-E105-45F0-9556-426FE875D691}"/>
              </a:ext>
            </a:extLst>
          </p:cNvPr>
          <p:cNvSpPr>
            <a:spLocks noChangeArrowheads="1"/>
          </p:cNvSpPr>
          <p:nvPr/>
        </p:nvSpPr>
        <p:spPr bwMode="auto">
          <a:xfrm>
            <a:off x="1793875" y="733425"/>
            <a:ext cx="860425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1800" b="1">
                <a:solidFill>
                  <a:srgbClr val="336699"/>
                </a:solidFill>
              </a:rPr>
              <a:t>ΚΑΛΗ ΠΡΑΚΤΙΚΗ ΚΑΙ ΠΡΩΤΟΒΟΥΛΙΑ ΣΤΗ ΔΙΑΧΕΙΡΙΣΗ ΑΠΟΒΛΗΤΩΝ</a:t>
            </a:r>
            <a:endParaRPr lang="en-GB" altLang="en-US" sz="1800" b="1">
              <a:solidFill>
                <a:srgbClr val="336699"/>
              </a:solidFill>
            </a:endParaRPr>
          </a:p>
          <a:p>
            <a:pPr>
              <a:lnSpc>
                <a:spcPct val="100000"/>
              </a:lnSpc>
              <a:spcBef>
                <a:spcPct val="0"/>
              </a:spcBef>
              <a:buFontTx/>
              <a:buNone/>
            </a:pPr>
            <a:endParaRPr lang="el-GR" altLang="en-US" sz="1800"/>
          </a:p>
          <a:p>
            <a:pPr>
              <a:lnSpc>
                <a:spcPct val="100000"/>
              </a:lnSpc>
              <a:spcBef>
                <a:spcPct val="0"/>
              </a:spcBef>
              <a:buFontTx/>
              <a:buNone/>
            </a:pPr>
            <a:r>
              <a:rPr lang="el-GR" altLang="en-US" sz="2000" b="1"/>
              <a:t>Καλές πρακτικές </a:t>
            </a:r>
          </a:p>
          <a:p>
            <a:pPr>
              <a:lnSpc>
                <a:spcPct val="100000"/>
              </a:lnSpc>
              <a:spcBef>
                <a:spcPct val="0"/>
              </a:spcBef>
              <a:buFont typeface="Wingdings" panose="05000000000000000000" pitchFamily="2" charset="2"/>
              <a:buChar char="v"/>
            </a:pPr>
            <a:r>
              <a:rPr lang="el-GR" altLang="en-US" sz="2000"/>
              <a:t>Οδηγός καλών πρακτικών για επιχειρήσεις </a:t>
            </a:r>
          </a:p>
          <a:p>
            <a:pPr>
              <a:lnSpc>
                <a:spcPct val="100000"/>
              </a:lnSpc>
              <a:spcBef>
                <a:spcPct val="0"/>
              </a:spcBef>
              <a:buFont typeface="Wingdings" panose="05000000000000000000" pitchFamily="2" charset="2"/>
              <a:buChar char="v"/>
            </a:pPr>
            <a:r>
              <a:rPr lang="el-GR" altLang="en-US" sz="2000"/>
              <a:t>Οδηγός με έξυπνους τρόπους μείωσης της σπατάλης τροφίμων από τα νοικοκυριά </a:t>
            </a:r>
          </a:p>
          <a:p>
            <a:pPr>
              <a:lnSpc>
                <a:spcPct val="100000"/>
              </a:lnSpc>
              <a:spcBef>
                <a:spcPct val="0"/>
              </a:spcBef>
              <a:buFont typeface="Wingdings" panose="05000000000000000000" pitchFamily="2" charset="2"/>
              <a:buChar char="v"/>
            </a:pPr>
            <a:r>
              <a:rPr lang="el-GR" altLang="en-US" sz="2000"/>
              <a:t>Εκπαιδευτικό υλικό για παιδιά δημοτικής εκπαίδευσης </a:t>
            </a:r>
          </a:p>
          <a:p>
            <a:pPr>
              <a:lnSpc>
                <a:spcPct val="100000"/>
              </a:lnSpc>
              <a:spcBef>
                <a:spcPct val="0"/>
              </a:spcBef>
              <a:buFont typeface="Wingdings" panose="05000000000000000000" pitchFamily="2" charset="2"/>
              <a:buChar char="v"/>
            </a:pPr>
            <a:r>
              <a:rPr lang="el-GR" altLang="en-US" sz="2000"/>
              <a:t>Εκπαιδευτικό υλικό για φοιτητές στους τομείς εστίασης και φιλοξενίας </a:t>
            </a:r>
          </a:p>
          <a:p>
            <a:pPr>
              <a:lnSpc>
                <a:spcPct val="100000"/>
              </a:lnSpc>
              <a:spcBef>
                <a:spcPct val="0"/>
              </a:spcBef>
              <a:buFont typeface="Wingdings" panose="05000000000000000000" pitchFamily="2" charset="2"/>
              <a:buChar char="v"/>
            </a:pPr>
            <a:endParaRPr lang="el-GR" altLang="en-US" sz="1800"/>
          </a:p>
          <a:p>
            <a:pPr>
              <a:lnSpc>
                <a:spcPct val="100000"/>
              </a:lnSpc>
              <a:spcBef>
                <a:spcPct val="0"/>
              </a:spcBef>
              <a:buFontTx/>
              <a:buNone/>
            </a:pPr>
            <a:r>
              <a:rPr lang="el-GR" altLang="en-US" sz="2000" b="1"/>
              <a:t>Διαχείριση αποβλήτων/άσκηση πολιτικής </a:t>
            </a:r>
          </a:p>
          <a:p>
            <a:pPr>
              <a:lnSpc>
                <a:spcPct val="100000"/>
              </a:lnSpc>
              <a:spcBef>
                <a:spcPct val="0"/>
              </a:spcBef>
              <a:buFont typeface="Wingdings" panose="05000000000000000000" pitchFamily="2" charset="2"/>
              <a:buChar char="v"/>
            </a:pPr>
            <a:r>
              <a:rPr lang="el-GR" altLang="en-US" sz="2000"/>
              <a:t>Έκθεση αποτελεσμάτων για χρήση από το Τμήμα Περιβάλλοντος </a:t>
            </a:r>
          </a:p>
          <a:p>
            <a:pPr algn="just">
              <a:lnSpc>
                <a:spcPct val="100000"/>
              </a:lnSpc>
              <a:spcBef>
                <a:spcPct val="0"/>
              </a:spcBef>
              <a:buFont typeface="Wingdings" panose="05000000000000000000" pitchFamily="2" charset="2"/>
              <a:buChar char="v"/>
            </a:pPr>
            <a:r>
              <a:rPr lang="el-GR" altLang="en-US" sz="2000"/>
              <a:t>Ενημέρωση από το Τμήμα Περιβάλλοντος ενδιαφερόμενων φορέων &amp; φορέων άσκησης πολιτικής</a:t>
            </a:r>
          </a:p>
          <a:p>
            <a:pPr algn="just">
              <a:lnSpc>
                <a:spcPct val="100000"/>
              </a:lnSpc>
              <a:spcBef>
                <a:spcPct val="0"/>
              </a:spcBef>
              <a:buFont typeface="Wingdings" panose="05000000000000000000" pitchFamily="2" charset="2"/>
              <a:buChar char="v"/>
            </a:pPr>
            <a:r>
              <a:rPr lang="el-GR" altLang="en-US" sz="2000"/>
              <a:t>Ένταξη των αποτελεσμάτων σε σεμινάρια που θα υλοποιηθούν από το Τμήμα Περιβάλλοντος </a:t>
            </a:r>
          </a:p>
          <a:p>
            <a:pPr algn="just">
              <a:lnSpc>
                <a:spcPct val="100000"/>
              </a:lnSpc>
              <a:spcBef>
                <a:spcPct val="0"/>
              </a:spcBef>
              <a:buFont typeface="Wingdings" panose="05000000000000000000" pitchFamily="2" charset="2"/>
              <a:buChar char="v"/>
            </a:pPr>
            <a:r>
              <a:rPr lang="el-GR" altLang="en-US" sz="2000"/>
              <a:t>Επαφή με Ευρωπαϊκούς φορείς </a:t>
            </a:r>
          </a:p>
          <a:p>
            <a:pPr>
              <a:lnSpc>
                <a:spcPct val="100000"/>
              </a:lnSpc>
              <a:spcBef>
                <a:spcPct val="0"/>
              </a:spcBef>
              <a:buFontTx/>
              <a:buNone/>
            </a:pPr>
            <a:endParaRPr lang="en-US" altLang="en-US" sz="2000"/>
          </a:p>
          <a:p>
            <a:pPr>
              <a:lnSpc>
                <a:spcPct val="100000"/>
              </a:lnSpc>
              <a:spcBef>
                <a:spcPct val="0"/>
              </a:spcBef>
              <a:buFontTx/>
              <a:buNone/>
            </a:pPr>
            <a:endParaRPr lang="en-US"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40D2C3E2-B68B-4517-A8CF-65104ABA0224}"/>
              </a:ext>
            </a:extLst>
          </p:cNvPr>
          <p:cNvSpPr txBox="1">
            <a:spLocks noChangeArrowheads="1"/>
          </p:cNvSpPr>
          <p:nvPr/>
        </p:nvSpPr>
        <p:spPr bwMode="auto">
          <a:xfrm>
            <a:off x="1774825" y="657225"/>
            <a:ext cx="8642350" cy="5543550"/>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eaLnBrk="1" hangingPunct="1">
              <a:spcBef>
                <a:spcPct val="0"/>
              </a:spcBef>
              <a:defRPr/>
            </a:pPr>
            <a:r>
              <a:rPr lang="el-GR" altLang="en-US" sz="2400" b="1" dirty="0">
                <a:solidFill>
                  <a:srgbClr val="336699"/>
                </a:solidFill>
              </a:rPr>
              <a:t>ΣΥΝΕΧΙΣΗ (ΑΝΑΠΑΡΑΓΩΓΗ, ΜΕΤΑΦΟΡΑ) </a:t>
            </a:r>
            <a:endParaRPr lang="fr-BE" altLang="en-US" sz="2400" b="1" dirty="0">
              <a:solidFill>
                <a:srgbClr val="336699"/>
              </a:solidFill>
            </a:endParaRPr>
          </a:p>
          <a:p>
            <a:pPr eaLnBrk="1" hangingPunct="1">
              <a:spcBef>
                <a:spcPct val="0"/>
              </a:spcBef>
              <a:defRPr/>
            </a:pPr>
            <a:endParaRPr lang="el-GR" altLang="en-US" sz="2000" b="1" dirty="0">
              <a:solidFill>
                <a:srgbClr val="336699"/>
              </a:solidFill>
            </a:endParaRPr>
          </a:p>
          <a:p>
            <a:pPr algn="just" eaLnBrk="1" hangingPunct="1">
              <a:spcBef>
                <a:spcPct val="0"/>
              </a:spcBef>
              <a:defRPr/>
            </a:pPr>
            <a:r>
              <a:rPr lang="el-GR" altLang="en-US" sz="2000" b="1" dirty="0"/>
              <a:t>Διατήρηση του έργου</a:t>
            </a:r>
          </a:p>
          <a:p>
            <a:pPr algn="just" eaLnBrk="1" hangingPunct="1">
              <a:spcBef>
                <a:spcPct val="0"/>
              </a:spcBef>
              <a:buFont typeface="Wingdings" panose="05000000000000000000" pitchFamily="2" charset="2"/>
              <a:buChar char="Ø"/>
              <a:defRPr/>
            </a:pPr>
            <a:r>
              <a:rPr lang="el-GR" altLang="en-US" sz="2000" dirty="0"/>
              <a:t>Υλικό εκστρατείας επικοινωνίας &amp; όλοι οι οδηγοί διαθέσιμοι από την ιστοσελίδα και τα ΜΚΔ του προγράμματος</a:t>
            </a:r>
          </a:p>
          <a:p>
            <a:pPr algn="just" eaLnBrk="1" hangingPunct="1">
              <a:spcBef>
                <a:spcPct val="0"/>
              </a:spcBef>
              <a:buFont typeface="Wingdings" panose="05000000000000000000" pitchFamily="2" charset="2"/>
              <a:buChar char="Ø"/>
              <a:defRPr/>
            </a:pPr>
            <a:r>
              <a:rPr lang="el-GR" altLang="en-US" sz="2000" dirty="0"/>
              <a:t>Δίκτυο Συνεργασίας: συνέχιση λειτουργίας σε εθελοντική βάση </a:t>
            </a:r>
          </a:p>
          <a:p>
            <a:pPr algn="just" eaLnBrk="1" hangingPunct="1">
              <a:spcBef>
                <a:spcPct val="0"/>
              </a:spcBef>
              <a:buFont typeface="Wingdings" panose="05000000000000000000" pitchFamily="2" charset="2"/>
              <a:buChar char="Ø"/>
              <a:defRPr/>
            </a:pPr>
            <a:r>
              <a:rPr lang="el-GR" altLang="en-US" sz="2000" dirty="0"/>
              <a:t>Επιπρόσθετα εργαστήρια με ενδιαφερόμενους φορείς </a:t>
            </a:r>
          </a:p>
          <a:p>
            <a:pPr algn="just" eaLnBrk="1" hangingPunct="1">
              <a:spcBef>
                <a:spcPct val="0"/>
              </a:spcBef>
              <a:buFont typeface="Wingdings" panose="05000000000000000000" pitchFamily="2" charset="2"/>
              <a:buChar char="Ø"/>
              <a:defRPr/>
            </a:pPr>
            <a:r>
              <a:rPr lang="el-GR" altLang="en-US" sz="2000" dirty="0"/>
              <a:t>Διαδικτυακά κανάλια &amp; εφαρμογές: διαθέσιμα δωρεάν </a:t>
            </a:r>
          </a:p>
          <a:p>
            <a:pPr algn="just" eaLnBrk="1" hangingPunct="1">
              <a:spcBef>
                <a:spcPct val="0"/>
              </a:spcBef>
              <a:defRPr/>
            </a:pPr>
            <a:endParaRPr lang="el-GR" altLang="en-US" sz="2000" dirty="0"/>
          </a:p>
          <a:p>
            <a:pPr algn="just" eaLnBrk="1" hangingPunct="1">
              <a:spcBef>
                <a:spcPct val="0"/>
              </a:spcBef>
              <a:defRPr/>
            </a:pPr>
            <a:endParaRPr lang="el-GR" altLang="en-US" sz="2000" dirty="0"/>
          </a:p>
          <a:p>
            <a:pPr algn="just" eaLnBrk="1" hangingPunct="1">
              <a:spcBef>
                <a:spcPct val="0"/>
              </a:spcBef>
              <a:defRPr/>
            </a:pPr>
            <a:r>
              <a:rPr lang="el-GR" altLang="en-US" sz="2000" b="1" dirty="0"/>
              <a:t>Αναπαραγωγή &amp; μεταφορά του έργου </a:t>
            </a:r>
          </a:p>
          <a:p>
            <a:pPr algn="just" eaLnBrk="1" hangingPunct="1">
              <a:spcBef>
                <a:spcPct val="0"/>
              </a:spcBef>
              <a:buFont typeface="Wingdings" panose="05000000000000000000" pitchFamily="2" charset="2"/>
              <a:buChar char="Ø"/>
              <a:defRPr/>
            </a:pPr>
            <a:r>
              <a:rPr lang="el-GR" altLang="en-US" sz="2000" dirty="0"/>
              <a:t>Συμμετοχή των εταίρων του έργου σε εκδηλώσεις δικτύωσης και επισκέψεις σε άλλα έργα στην ΕΕ </a:t>
            </a:r>
          </a:p>
          <a:p>
            <a:pPr algn="just" eaLnBrk="1" hangingPunct="1">
              <a:spcBef>
                <a:spcPct val="0"/>
              </a:spcBef>
              <a:buFont typeface="Wingdings" panose="05000000000000000000" pitchFamily="2" charset="2"/>
              <a:buChar char="Ø"/>
              <a:defRPr/>
            </a:pPr>
            <a:r>
              <a:rPr lang="el-GR" altLang="en-US" sz="2000" dirty="0"/>
              <a:t>Διαδικτυακές συναντήσεις με ενδιαφερόμενους φορείς στην ΕΕ </a:t>
            </a:r>
          </a:p>
          <a:p>
            <a:pPr algn="just" eaLnBrk="1" hangingPunct="1">
              <a:spcBef>
                <a:spcPct val="0"/>
              </a:spcBef>
              <a:buFont typeface="Wingdings" panose="05000000000000000000" pitchFamily="2" charset="2"/>
              <a:buChar char="Ø"/>
              <a:defRPr/>
            </a:pPr>
            <a:r>
              <a:rPr lang="el-GR" altLang="en-US" sz="2000" dirty="0"/>
              <a:t>Ενημέρωση φορέων άσκησης πολιτικής από την ΕΕ</a:t>
            </a:r>
          </a:p>
          <a:p>
            <a:pPr algn="just" eaLnBrk="1" hangingPunct="1">
              <a:spcBef>
                <a:spcPct val="0"/>
              </a:spcBef>
              <a:buFont typeface="Wingdings" panose="05000000000000000000" pitchFamily="2" charset="2"/>
              <a:buChar char="Ø"/>
              <a:defRPr/>
            </a:pPr>
            <a:endParaRPr lang="el-GR" altLang="en-US" sz="1800" dirty="0">
              <a:solidFill>
                <a:srgbClr val="336699"/>
              </a:solidFill>
            </a:endParaRPr>
          </a:p>
          <a:p>
            <a:pPr algn="just" eaLnBrk="1" hangingPunct="1">
              <a:spcBef>
                <a:spcPct val="0"/>
              </a:spcBef>
              <a:buFont typeface="Wingdings" panose="05000000000000000000" pitchFamily="2" charset="2"/>
              <a:buChar char="Ø"/>
              <a:defRPr/>
            </a:pPr>
            <a:endParaRPr lang="en-GB" altLang="en-US" sz="1800" dirty="0">
              <a:solidFill>
                <a:srgbClr val="336699"/>
              </a:solidFill>
            </a:endParaRPr>
          </a:p>
          <a:p>
            <a:pPr eaLnBrk="1" hangingPunct="1">
              <a:spcBef>
                <a:spcPct val="0"/>
              </a:spcBef>
              <a:defRPr/>
            </a:pPr>
            <a:endParaRPr lang="en-GB" altLang="en-US" sz="2400" b="1" i="1" dirty="0">
              <a:solidFill>
                <a:srgbClr val="336699"/>
              </a:solidFill>
            </a:endParaRPr>
          </a:p>
          <a:p>
            <a:pPr marL="0" indent="0" eaLnBrk="1" hangingPunct="1">
              <a:spcBef>
                <a:spcPct val="0"/>
              </a:spcBef>
              <a:buFont typeface="Arial" panose="020B0604020202020204" pitchFamily="34" charset="0"/>
              <a:buNone/>
              <a:defRPr/>
            </a:pPr>
            <a:endParaRPr lang="en-GB" altLang="en-US" sz="2400" b="1" i="1" dirty="0">
              <a:solidFill>
                <a:srgbClr val="336699"/>
              </a:solidFill>
            </a:endParaRPr>
          </a:p>
          <a:p>
            <a:pPr>
              <a:defRPr/>
            </a:pPr>
            <a:endParaRPr lang="en-GB"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a:extLst>
              <a:ext uri="{FF2B5EF4-FFF2-40B4-BE49-F238E27FC236}">
                <a16:creationId xmlns:a16="http://schemas.microsoft.com/office/drawing/2014/main" id="{348A80D9-497C-4BD2-B260-D77BA1C16BC5}"/>
              </a:ext>
            </a:extLst>
          </p:cNvPr>
          <p:cNvSpPr txBox="1">
            <a:spLocks noChangeArrowheads="1"/>
          </p:cNvSpPr>
          <p:nvPr/>
        </p:nvSpPr>
        <p:spPr bwMode="auto">
          <a:xfrm>
            <a:off x="3486150" y="2390775"/>
            <a:ext cx="49657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FontTx/>
              <a:buNone/>
            </a:pPr>
            <a:r>
              <a:rPr lang="el-GR" altLang="en-US" sz="4000"/>
              <a:t>Η Κατάσταση με την σπατάλη τροφίμων σε αριθμούς</a:t>
            </a:r>
            <a:endParaRPr lang="en-US" altLang="en-US" sz="400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E590F5A7EDA34E82508074AD94524A" ma:contentTypeVersion="13" ma:contentTypeDescription="Create a new document." ma:contentTypeScope="" ma:versionID="5ffd80fb486aaa92b8db9a93ed6f9e88">
  <xsd:schema xmlns:xsd="http://www.w3.org/2001/XMLSchema" xmlns:xs="http://www.w3.org/2001/XMLSchema" xmlns:p="http://schemas.microsoft.com/office/2006/metadata/properties" xmlns:ns2="487ae81b-a1e9-42cc-8b6a-09717e3e3b13" xmlns:ns3="0363e4ea-161f-4580-b995-377a45d26e87" targetNamespace="http://schemas.microsoft.com/office/2006/metadata/properties" ma:root="true" ma:fieldsID="1806b88fe172542585c2b929ecac19ec" ns2:_="" ns3:_="">
    <xsd:import namespace="487ae81b-a1e9-42cc-8b6a-09717e3e3b13"/>
    <xsd:import namespace="0363e4ea-161f-4580-b995-377a45d26e8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ae81b-a1e9-42cc-8b6a-09717e3e3b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63e4ea-161f-4580-b995-377a45d26e8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DB4E0C-A138-433A-A1AE-FD70C0CABF99}">
  <ds:schemaRefs>
    <ds:schemaRef ds:uri="http://schemas.microsoft.com/sharepoint/v3/contenttype/forms"/>
  </ds:schemaRefs>
</ds:datastoreItem>
</file>

<file path=customXml/itemProps2.xml><?xml version="1.0" encoding="utf-8"?>
<ds:datastoreItem xmlns:ds="http://schemas.openxmlformats.org/officeDocument/2006/customXml" ds:itemID="{40106337-BD4C-4DE6-94EB-C38A4BFADF0C}"/>
</file>

<file path=customXml/itemProps3.xml><?xml version="1.0" encoding="utf-8"?>
<ds:datastoreItem xmlns:ds="http://schemas.openxmlformats.org/officeDocument/2006/customXml" ds:itemID="{535CD494-5254-4DD2-B2F1-809123549F3D}">
  <ds:schemaRefs>
    <ds:schemaRef ds:uri="http://schemas.microsoft.com/office/2006/metadata/longProperties"/>
  </ds:schemaRefs>
</ds:datastoreItem>
</file>

<file path=customXml/itemProps4.xml><?xml version="1.0" encoding="utf-8"?>
<ds:datastoreItem xmlns:ds="http://schemas.openxmlformats.org/officeDocument/2006/customXml" ds:itemID="{678B3BEC-DB7E-4801-A0DB-3DE31235B0F4}"/>
</file>

<file path=docProps/app.xml><?xml version="1.0" encoding="utf-8"?>
<Properties xmlns="http://schemas.openxmlformats.org/officeDocument/2006/extended-properties" xmlns:vt="http://schemas.openxmlformats.org/officeDocument/2006/docPropsVTypes">
  <TotalTime>69</TotalTime>
  <Words>2389</Words>
  <Application>Microsoft Office PowerPoint</Application>
  <PresentationFormat>Ευρεία οθόνη</PresentationFormat>
  <Paragraphs>295</Paragraphs>
  <Slides>46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1_Office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Συνοπτικά αποτελέσματα</vt:lpstr>
      <vt:lpstr>Γενικές συνήθειες αγοράς και ετοιμασίας φαγητού Λόγοι αγοράς πέραν των απαραιτήτων ποσοτήτων τροφίμων</vt:lpstr>
      <vt:lpstr>Διαχείριση περισσεύματος φαγητού Συχνότητα περισσεύματος φαγητού</vt:lpstr>
      <vt:lpstr>Διαχείριση περισσεύματος φαγητού Ενέργειες με υπολείμματα</vt:lpstr>
      <vt:lpstr>Απορρίμματα τροφίμων Τρόφιμα ακατάλληλα για κατανάλωση</vt:lpstr>
      <vt:lpstr>Στάσεις και απόψεις Αισθήματα κατά την απόρριψη τροφίμων</vt:lpstr>
      <vt:lpstr>Διαχείριση περισσεύματος φαγητού Λόγοι που πετάνε φαγητό</vt:lpstr>
      <vt:lpstr>Απορρίμματα τροφίμων Συχνότητα που πετάνε στα σκουπίδια</vt:lpstr>
      <vt:lpstr>Απορρίμματα τροφίμων Λόγοι αλλοίωσης φαγητού, φρούτων, λαχανικών</vt:lpstr>
      <vt:lpstr> 1η Ποσοτική έρευνα σε ιστόχωρο</vt:lpstr>
      <vt:lpstr>Στάσεις και απόψεις Σημαντικότητα αγοράς τροφίμων με μεγαλύτερη διάρκεια ζωής</vt:lpstr>
      <vt:lpstr>Στάσεις και απόψεις Σημαντικότητα κατανάλωσης/ χρήσης φαγητού που μένει</vt:lpstr>
      <vt:lpstr>Στάσεις και απόψεις Σημαντικότητα κομποστοποίησης  </vt:lpstr>
      <vt:lpstr>Στάσεις και απόψεις Πακέτο φαγητού από εξόδους: Άποψη και πρακτική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c:creator>
  <cp:lastModifiedBy>Anastasia Ellina</cp:lastModifiedBy>
  <cp:revision>86</cp:revision>
  <dcterms:created xsi:type="dcterms:W3CDTF">2021-01-19T06:51:42Z</dcterms:created>
  <dcterms:modified xsi:type="dcterms:W3CDTF">2022-01-24T10:09:26Z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maria@psconsultants.eu</vt:lpwstr>
  </property>
  <property fmtid="{D5CDD505-2E9C-101B-9397-08002B2CF9AE}" pid="3" name="Order">
    <vt:lpwstr>1500.00000000000</vt:lpwstr>
  </property>
  <property fmtid="{D5CDD505-2E9C-101B-9397-08002B2CF9AE}" pid="4" name="display_urn:schemas-microsoft-com:office:office#Author">
    <vt:lpwstr>maria@psconsultants.eu</vt:lpwstr>
  </property>
  <property fmtid="{D5CDD505-2E9C-101B-9397-08002B2CF9AE}" pid="5" name="ContentTypeId">
    <vt:lpwstr>0x0101002DE590F5A7EDA34E82508074AD94524A</vt:lpwstr>
  </property>
</Properties>
</file>